
<file path=[Content_Types].xml><?xml version="1.0" encoding="utf-8"?>
<Types xmlns="http://schemas.openxmlformats.org/package/2006/content-types">
  <Default ContentType="application/vnd.openxmlformats-officedocument.spreadsheetml.sheet" Extension="xlsx"/>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package.core-properties+xml" PartName="/docProps/core.xml"/>
  <Override ContentType="application/vnd.openxmlformats-officedocument.presentationml.presentation.main+xml" PartName="/ppt/presentation.xml"/>
  <Override ContentType="application/vnd.ms-office.chartcolorstyle+xml" PartName="/ppt/charts/colors1.xml"/>
  <Override ContentType="application/vnd.ms-office.chartcolorstyle+xml" PartName="/ppt/charts/colors2.xml"/>
  <Override ContentType="application/vnd.openxmlformats-officedocument.theme+xml" PartName="/ppt/theme/theme1.xml"/>
  <Override ContentType="application/vnd.openxmlformats-officedocument.theme+xml" PartName="/ppt/theme/theme2.xml"/>
  <Override ContentType="application/vnd.openxmlformats-officedocument.drawingml.chart+xml" PartName="/ppt/charts/chart2.xml"/>
  <Override ContentType="application/vnd.openxmlformats-officedocument.drawingml.chart+xml" PartName="/ppt/charts/char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binary" PartName="/ppt/metadata"/>
  <Override ContentType="application/vnd.openxmlformats-officedocument.presentationml.notesMaster+xml" PartName="/ppt/notesMasters/notesMaster1.xml"/>
  <Override ContentType="application/vnd.ms-office.chartstyle+xml" PartName="/ppt/charts/style1.xml"/>
  <Override ContentType="application/vnd.ms-office.chartstyle+xml" PartName="/ppt/charts/style2.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Open Sans ExtraBold"/>
      <p:bold r:id="rId12"/>
      <p:boldItalic r:id="rId13"/>
    </p:embeddedFont>
    <p:embeddedFont>
      <p:font typeface="Open Sans Light"/>
      <p:regular r:id="rId14"/>
      <p:bold r:id="rId15"/>
      <p:italic r:id="rId16"/>
      <p:boldItalic r:id="rId17"/>
    </p:embeddedFont>
    <p:embeddedFont>
      <p:font typeface="Open Sans"/>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2" roundtripDataSignature="AMtx7mhYVKHlklDOvbxjaXPeDo7yOpmE9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1BC6163-8092-4379-9C2F-FFAC0FFA152A}">
  <a:tblStyle styleId="{91BC6163-8092-4379-9C2F-FFAC0FFA152A}" styleName="Table_0">
    <a:wholeTbl>
      <a:tcTxStyle b="off" i="off">
        <a:font>
          <a:latin typeface="Arial"/>
          <a:ea typeface="Arial"/>
          <a:cs typeface="Arial"/>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OpenSans-italic.fntdata"/><Relationship Id="rId11" Type="http://schemas.openxmlformats.org/officeDocument/2006/relationships/slide" Target="slides/slide6.xml"/><Relationship Id="rId22" Type="http://customschemas.google.com/relationships/presentationmetadata" Target="metadata"/><Relationship Id="rId10" Type="http://schemas.openxmlformats.org/officeDocument/2006/relationships/slide" Target="slides/slide5.xml"/><Relationship Id="rId21" Type="http://schemas.openxmlformats.org/officeDocument/2006/relationships/font" Target="fonts/OpenSans-boldItalic.fntdata"/><Relationship Id="rId13" Type="http://schemas.openxmlformats.org/officeDocument/2006/relationships/font" Target="fonts/OpenSansExtraBold-boldItalic.fntdata"/><Relationship Id="rId12" Type="http://schemas.openxmlformats.org/officeDocument/2006/relationships/font" Target="fonts/OpenSansExtraBol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OpenSansLight-bold.fntdata"/><Relationship Id="rId14" Type="http://schemas.openxmlformats.org/officeDocument/2006/relationships/font" Target="fonts/OpenSansLight-regular.fntdata"/><Relationship Id="rId17" Type="http://schemas.openxmlformats.org/officeDocument/2006/relationships/font" Target="fonts/OpenSansLight-boldItalic.fntdata"/><Relationship Id="rId16" Type="http://schemas.openxmlformats.org/officeDocument/2006/relationships/font" Target="fonts/OpenSansLight-italic.fntdata"/><Relationship Id="rId5" Type="http://schemas.openxmlformats.org/officeDocument/2006/relationships/notesMaster" Target="notesMasters/notesMaster1.xml"/><Relationship Id="rId19" Type="http://schemas.openxmlformats.org/officeDocument/2006/relationships/font" Target="fonts/OpenSans-bold.fntdata"/><Relationship Id="rId6" Type="http://schemas.openxmlformats.org/officeDocument/2006/relationships/slide" Target="slides/slide1.xml"/><Relationship Id="rId18" Type="http://schemas.openxmlformats.org/officeDocument/2006/relationships/font" Target="fonts/OpenSans-regular.fntdata"/><Relationship Id="rId7" Type="http://schemas.openxmlformats.org/officeDocument/2006/relationships/slide" Target="slides/slide2.xml"/><Relationship Id="rId8" Type="http://schemas.openxmlformats.org/officeDocument/2006/relationships/slide" Target="slides/slide3.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Shee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[KPMG_VI_New_raw_data_update_final (1) (version 1).xlsb]Sheet4!PivotTable8</c:name>
    <c:fmtId val="7"/>
  </c:pivotSource>
  <c:chart>
    <c:autoTitleDeleted val="1"/>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s>
    <c:plotArea>
      <c:layout/>
      <c:barChart>
        <c:barDir val="bar"/>
        <c:grouping val="clustered"/>
        <c:varyColors val="0"/>
        <c:ser>
          <c:idx val="0"/>
          <c:order val="0"/>
          <c:tx>
            <c:strRef>
              <c:f>Sheet4!$B$4</c:f>
              <c:strCache>
                <c:ptCount val="1"/>
                <c:pt idx="0">
                  <c:v>Total</c:v>
                </c:pt>
              </c:strCache>
            </c:strRef>
          </c:tx>
          <c:spPr>
            <a:solidFill>
              <a:schemeClr val="accent1"/>
            </a:solidFill>
            <a:ln>
              <a:noFill/>
            </a:ln>
            <a:effectLst/>
          </c:spPr>
          <c:invertIfNegative val="0"/>
          <c:cat>
            <c:strRef>
              <c:f>Sheet4!$A$5:$A$8</c:f>
              <c:strCache>
                <c:ptCount val="3"/>
                <c:pt idx="0">
                  <c:v>Mass Customer</c:v>
                </c:pt>
                <c:pt idx="1">
                  <c:v>High Net Worth</c:v>
                </c:pt>
                <c:pt idx="2">
                  <c:v>Affluent Customer</c:v>
                </c:pt>
              </c:strCache>
            </c:strRef>
          </c:cat>
          <c:val>
            <c:numRef>
              <c:f>Sheet4!$B$5:$B$8</c:f>
              <c:numCache>
                <c:formatCode>General</c:formatCode>
                <c:ptCount val="3"/>
                <c:pt idx="0">
                  <c:v>285</c:v>
                </c:pt>
                <c:pt idx="1">
                  <c:v>141</c:v>
                </c:pt>
                <c:pt idx="2">
                  <c:v>112</c:v>
                </c:pt>
              </c:numCache>
            </c:numRef>
          </c:val>
        </c:ser>
        <c:dLbls>
          <c:showLegendKey val="0"/>
          <c:showVal val="0"/>
          <c:showCatName val="0"/>
          <c:showSerName val="0"/>
          <c:showPercent val="0"/>
          <c:showBubbleSize val="0"/>
        </c:dLbls>
        <c:gapWidth val="182"/>
        <c:axId val="-555970192"/>
        <c:axId val="-555984880"/>
      </c:barChart>
      <c:catAx>
        <c:axId val="-55597019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5984880"/>
        <c:crosses val="autoZero"/>
        <c:auto val="1"/>
        <c:lblAlgn val="ctr"/>
        <c:lblOffset val="100"/>
        <c:noMultiLvlLbl val="0"/>
      </c:catAx>
      <c:valAx>
        <c:axId val="-55598488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5970192"/>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[KPMG_VI_New_raw_data_update_final (1) (version 1).xlsb]Sheet4!PivotTable8</c:name>
    <c:fmtId val="13"/>
  </c:pivotSource>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s>
    <c:plotArea>
      <c:layout/>
      <c:barChart>
        <c:barDir val="bar"/>
        <c:grouping val="clustered"/>
        <c:varyColors val="0"/>
        <c:ser>
          <c:idx val="0"/>
          <c:order val="0"/>
          <c:tx>
            <c:strRef>
              <c:f>Sheet4!$B$4</c:f>
              <c:strCache>
                <c:ptCount val="1"/>
                <c:pt idx="0">
                  <c:v>Total</c:v>
                </c:pt>
              </c:strCache>
            </c:strRef>
          </c:tx>
          <c:spPr>
            <a:solidFill>
              <a:schemeClr val="accent1"/>
            </a:solidFill>
            <a:ln>
              <a:noFill/>
            </a:ln>
            <a:effectLst/>
          </c:spPr>
          <c:invertIfNegative val="0"/>
          <c:cat>
            <c:strRef>
              <c:f>Sheet4!$A$5:$A$6</c:f>
              <c:strCache>
                <c:ptCount val="1"/>
                <c:pt idx="0">
                  <c:v>Mass Customer</c:v>
                </c:pt>
              </c:strCache>
            </c:strRef>
          </c:cat>
          <c:val>
            <c:numRef>
              <c:f>Sheet4!$B$5:$B$6</c:f>
              <c:numCache>
                <c:formatCode>General</c:formatCode>
                <c:ptCount val="1"/>
                <c:pt idx="0">
                  <c:v>1054</c:v>
                </c:pt>
              </c:numCache>
            </c:numRef>
          </c:val>
        </c:ser>
        <c:dLbls>
          <c:showLegendKey val="0"/>
          <c:showVal val="0"/>
          <c:showCatName val="0"/>
          <c:showSerName val="0"/>
          <c:showPercent val="0"/>
          <c:showBubbleSize val="0"/>
        </c:dLbls>
        <c:gapWidth val="182"/>
        <c:axId val="-438433056"/>
        <c:axId val="-438437952"/>
      </c:barChart>
      <c:catAx>
        <c:axId val="-4384330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8437952"/>
        <c:crosses val="autoZero"/>
        <c:auto val="1"/>
        <c:lblAlgn val="ctr"/>
        <c:lblOffset val="100"/>
        <c:noMultiLvlLbl val="0"/>
      </c:catAx>
      <c:valAx>
        <c:axId val="-43843795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8433056"/>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400" u="none" cap="none" strike="noStrike">
                <a:latin typeface="Arial"/>
                <a:ea typeface="Arial"/>
                <a:cs typeface="Arial"/>
                <a:sym typeface="Arial"/>
              </a:defRPr>
            </a:lvl1pPr>
            <a:lvl2pPr indent="-228600" lvl="1" marL="914400" marR="0" rtl="0" algn="l">
              <a:spcBef>
                <a:spcPts val="0"/>
              </a:spcBef>
              <a:spcAft>
                <a:spcPts val="0"/>
              </a:spcAft>
              <a:buSzPts val="1400"/>
              <a:buNone/>
              <a:defRPr b="0" i="0" sz="1400" u="none" cap="none" strike="noStrike">
                <a:latin typeface="Arial"/>
                <a:ea typeface="Arial"/>
                <a:cs typeface="Arial"/>
                <a:sym typeface="Arial"/>
              </a:defRPr>
            </a:lvl2pPr>
            <a:lvl3pPr indent="-228600" lvl="2" marL="1371600" marR="0" rtl="0" algn="l">
              <a:spcBef>
                <a:spcPts val="0"/>
              </a:spcBef>
              <a:spcAft>
                <a:spcPts val="0"/>
              </a:spcAft>
              <a:buSzPts val="1400"/>
              <a:buNone/>
              <a:defRPr b="0" i="0" sz="1400" u="none" cap="none" strike="noStrike">
                <a:latin typeface="Arial"/>
                <a:ea typeface="Arial"/>
                <a:cs typeface="Arial"/>
                <a:sym typeface="Arial"/>
              </a:defRPr>
            </a:lvl3pPr>
            <a:lvl4pPr indent="-228600" lvl="3" marL="1828800" marR="0" rtl="0" algn="l">
              <a:spcBef>
                <a:spcPts val="0"/>
              </a:spcBef>
              <a:spcAft>
                <a:spcPts val="0"/>
              </a:spcAft>
              <a:buSzPts val="1400"/>
              <a:buNone/>
              <a:defRPr b="0" i="0" sz="1400" u="none" cap="none" strike="noStrike">
                <a:latin typeface="Arial"/>
                <a:ea typeface="Arial"/>
                <a:cs typeface="Arial"/>
                <a:sym typeface="Arial"/>
              </a:defRPr>
            </a:lvl4pPr>
            <a:lvl5pPr indent="-228600" lvl="4" marL="2286000" marR="0" rtl="0" algn="l">
              <a:spcBef>
                <a:spcPts val="0"/>
              </a:spcBef>
              <a:spcAft>
                <a:spcPts val="0"/>
              </a:spcAft>
              <a:buSzPts val="1400"/>
              <a:buNone/>
              <a:defRPr b="0" i="0" sz="1400" u="none" cap="none" strike="noStrike">
                <a:latin typeface="Arial"/>
                <a:ea typeface="Arial"/>
                <a:cs typeface="Arial"/>
                <a:sym typeface="Arial"/>
              </a:defRPr>
            </a:lvl5pPr>
            <a:lvl6pPr indent="-228600" lvl="5" marL="2743200" marR="0" rtl="0" algn="l">
              <a:spcBef>
                <a:spcPts val="0"/>
              </a:spcBef>
              <a:spcAft>
                <a:spcPts val="0"/>
              </a:spcAft>
              <a:buSzPts val="1400"/>
              <a:buNone/>
              <a:defRPr b="0" i="0" sz="1400" u="none" cap="none" strike="noStrike">
                <a:latin typeface="Arial"/>
                <a:ea typeface="Arial"/>
                <a:cs typeface="Arial"/>
                <a:sym typeface="Arial"/>
              </a:defRPr>
            </a:lvl6pPr>
            <a:lvl7pPr indent="-228600" lvl="6" marL="3200400" marR="0" rtl="0" algn="l">
              <a:spcBef>
                <a:spcPts val="0"/>
              </a:spcBef>
              <a:spcAft>
                <a:spcPts val="0"/>
              </a:spcAft>
              <a:buSzPts val="1400"/>
              <a:buNone/>
              <a:defRPr b="0" i="0" sz="1400" u="none" cap="none" strike="noStrike">
                <a:latin typeface="Arial"/>
                <a:ea typeface="Arial"/>
                <a:cs typeface="Arial"/>
                <a:sym typeface="Arial"/>
              </a:defRPr>
            </a:lvl7pPr>
            <a:lvl8pPr indent="-228600" lvl="7" marL="3657600" marR="0" rtl="0" algn="l">
              <a:spcBef>
                <a:spcPts val="0"/>
              </a:spcBef>
              <a:spcAft>
                <a:spcPts val="0"/>
              </a:spcAft>
              <a:buSzPts val="1400"/>
              <a:buNone/>
              <a:defRPr b="0" i="0" sz="1400" u="none" cap="none" strike="noStrike">
                <a:latin typeface="Arial"/>
                <a:ea typeface="Arial"/>
                <a:cs typeface="Arial"/>
                <a:sym typeface="Arial"/>
              </a:defRPr>
            </a:lvl8pPr>
            <a:lvl9pPr indent="-228600" lvl="8" marL="4114800" marR="0" rtl="0" algn="l">
              <a:spcBef>
                <a:spcPts val="0"/>
              </a:spcBef>
              <a:spcAft>
                <a:spcPts val="0"/>
              </a:spcAft>
              <a:buSzPts val="1400"/>
              <a:buNone/>
              <a:defRPr b="0" i="0" sz="1400" u="none" cap="none" strike="noStrike">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 name="Google Shape;5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 name="Google Shape;61;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 name="Google Shape;68;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 name="Google Shape;79;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8"/>
          <p:cNvSpPr txBox="1"/>
          <p:nvPr>
            <p:ph type="title"/>
          </p:nvPr>
        </p:nvSpPr>
        <p:spPr>
          <a:xfrm>
            <a:off x="311708" y="744574"/>
            <a:ext cx="8520601" cy="2052601"/>
          </a:xfrm>
          <a:prstGeom prst="rect">
            <a:avLst/>
          </a:prstGeom>
          <a:noFill/>
          <a:ln>
            <a:noFill/>
          </a:ln>
        </p:spPr>
        <p:txBody>
          <a:bodyPr anchorCtr="0" anchor="b" bIns="91400" lIns="91400" spcFirstLastPara="1" rIns="91400" wrap="square" tIns="91400">
            <a:normAutofit/>
          </a:bodyPr>
          <a:lstStyle>
            <a:lvl1pPr lvl="0" algn="ctr">
              <a:lnSpc>
                <a:spcPct val="100000"/>
              </a:lnSpc>
              <a:spcBef>
                <a:spcPts val="0"/>
              </a:spcBef>
              <a:spcAft>
                <a:spcPts val="0"/>
              </a:spcAft>
              <a:buClr>
                <a:srgbClr val="000000"/>
              </a:buClr>
              <a:buSzPts val="5200"/>
              <a:buFont typeface="Arial"/>
              <a:buNone/>
              <a:defRPr sz="5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11" name="Google Shape;11;p8"/>
          <p:cNvSpPr txBox="1"/>
          <p:nvPr>
            <p:ph idx="1" type="body"/>
          </p:nvPr>
        </p:nvSpPr>
        <p:spPr>
          <a:xfrm>
            <a:off x="311699" y="2834125"/>
            <a:ext cx="8520602" cy="792601"/>
          </a:xfrm>
          <a:prstGeom prst="rect">
            <a:avLst/>
          </a:prstGeom>
          <a:noFill/>
          <a:ln>
            <a:noFill/>
          </a:ln>
        </p:spPr>
        <p:txBody>
          <a:bodyPr anchorCtr="0" anchor="t" bIns="91400" lIns="91400" spcFirstLastPara="1" rIns="91400" wrap="square" tIns="91400">
            <a:normAutofit/>
          </a:bodyPr>
          <a:lstStyle>
            <a:lvl1pPr indent="-228600" lvl="0" marL="457200" algn="ctr">
              <a:lnSpc>
                <a:spcPct val="100000"/>
              </a:lnSpc>
              <a:spcBef>
                <a:spcPts val="0"/>
              </a:spcBef>
              <a:spcAft>
                <a:spcPts val="0"/>
              </a:spcAft>
              <a:buClr>
                <a:srgbClr val="585858"/>
              </a:buClr>
              <a:buSzPts val="2800"/>
              <a:buFont typeface="Arial"/>
              <a:buNone/>
              <a:defRPr sz="2800"/>
            </a:lvl1pPr>
            <a:lvl2pPr indent="-228600" lvl="1" marL="914400" algn="ctr">
              <a:lnSpc>
                <a:spcPct val="100000"/>
              </a:lnSpc>
              <a:spcBef>
                <a:spcPts val="0"/>
              </a:spcBef>
              <a:spcAft>
                <a:spcPts val="0"/>
              </a:spcAft>
              <a:buClr>
                <a:srgbClr val="585858"/>
              </a:buClr>
              <a:buSzPts val="2800"/>
              <a:buFont typeface="Arial"/>
              <a:buNone/>
              <a:defRPr sz="2800"/>
            </a:lvl2pPr>
            <a:lvl3pPr indent="-228600" lvl="2" marL="1371600" algn="ctr">
              <a:lnSpc>
                <a:spcPct val="100000"/>
              </a:lnSpc>
              <a:spcBef>
                <a:spcPts val="0"/>
              </a:spcBef>
              <a:spcAft>
                <a:spcPts val="0"/>
              </a:spcAft>
              <a:buClr>
                <a:srgbClr val="585858"/>
              </a:buClr>
              <a:buSzPts val="2800"/>
              <a:buFont typeface="Arial"/>
              <a:buNone/>
              <a:defRPr sz="2800"/>
            </a:lvl3pPr>
            <a:lvl4pPr indent="-228600" lvl="3" marL="1828800" algn="ctr">
              <a:lnSpc>
                <a:spcPct val="100000"/>
              </a:lnSpc>
              <a:spcBef>
                <a:spcPts val="0"/>
              </a:spcBef>
              <a:spcAft>
                <a:spcPts val="0"/>
              </a:spcAft>
              <a:buClr>
                <a:srgbClr val="585858"/>
              </a:buClr>
              <a:buSzPts val="2800"/>
              <a:buFont typeface="Arial"/>
              <a:buNone/>
              <a:defRPr sz="2800"/>
            </a:lvl4pPr>
            <a:lvl5pPr indent="-228600" lvl="4" marL="2286000" algn="ctr">
              <a:lnSpc>
                <a:spcPct val="100000"/>
              </a:lnSpc>
              <a:spcBef>
                <a:spcPts val="0"/>
              </a:spcBef>
              <a:spcAft>
                <a:spcPts val="0"/>
              </a:spcAft>
              <a:buClr>
                <a:srgbClr val="585858"/>
              </a:buClr>
              <a:buSzPts val="2800"/>
              <a:buFont typeface="Arial"/>
              <a:buNone/>
              <a:defRPr sz="28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12" name="Google Shape;12;p8"/>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_NUMBER">
  <p:cSld name="BIG_NUMBER">
    <p:spTree>
      <p:nvGrpSpPr>
        <p:cNvPr id="44" name="Shape 44"/>
        <p:cNvGrpSpPr/>
        <p:nvPr/>
      </p:nvGrpSpPr>
      <p:grpSpPr>
        <a:xfrm>
          <a:off x="0" y="0"/>
          <a:ext cx="0" cy="0"/>
          <a:chOff x="0" y="0"/>
          <a:chExt cx="0" cy="0"/>
        </a:xfrm>
      </p:grpSpPr>
      <p:sp>
        <p:nvSpPr>
          <p:cNvPr id="45" name="Google Shape;45;p17"/>
          <p:cNvSpPr txBox="1"/>
          <p:nvPr>
            <p:ph type="title"/>
          </p:nvPr>
        </p:nvSpPr>
        <p:spPr>
          <a:xfrm>
            <a:off x="311699" y="1106125"/>
            <a:ext cx="8520602" cy="1963500"/>
          </a:xfrm>
          <a:prstGeom prst="rect">
            <a:avLst/>
          </a:prstGeom>
          <a:noFill/>
          <a:ln>
            <a:noFill/>
          </a:ln>
        </p:spPr>
        <p:txBody>
          <a:bodyPr anchorCtr="0" anchor="b" bIns="91400" lIns="91400" spcFirstLastPara="1" rIns="91400" wrap="square" tIns="91400">
            <a:normAutofit/>
          </a:bodyPr>
          <a:lstStyle>
            <a:lvl1pPr lvl="0" algn="ctr">
              <a:lnSpc>
                <a:spcPct val="100000"/>
              </a:lnSpc>
              <a:spcBef>
                <a:spcPts val="0"/>
              </a:spcBef>
              <a:spcAft>
                <a:spcPts val="0"/>
              </a:spcAft>
              <a:buClr>
                <a:srgbClr val="000000"/>
              </a:buClr>
              <a:buSzPts val="12000"/>
              <a:buFont typeface="Arial"/>
              <a:buNone/>
              <a:defRPr sz="120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46" name="Google Shape;46;p17"/>
          <p:cNvSpPr txBox="1"/>
          <p:nvPr>
            <p:ph idx="1" type="body"/>
          </p:nvPr>
        </p:nvSpPr>
        <p:spPr>
          <a:xfrm>
            <a:off x="311699" y="3152225"/>
            <a:ext cx="8520602" cy="1300800"/>
          </a:xfrm>
          <a:prstGeom prst="rect">
            <a:avLst/>
          </a:prstGeom>
          <a:noFill/>
          <a:ln>
            <a:noFill/>
          </a:ln>
        </p:spPr>
        <p:txBody>
          <a:bodyPr anchorCtr="0" anchor="t" bIns="91400" lIns="91400" spcFirstLastPara="1" rIns="91400" wrap="square" tIns="91400">
            <a:normAutofit/>
          </a:bodyPr>
          <a:lstStyle>
            <a:lvl1pPr indent="-342900" lvl="0" marL="457200" algn="ctr">
              <a:lnSpc>
                <a:spcPct val="115000"/>
              </a:lnSpc>
              <a:spcBef>
                <a:spcPts val="0"/>
              </a:spcBef>
              <a:spcAft>
                <a:spcPts val="0"/>
              </a:spcAft>
              <a:buSzPts val="1800"/>
              <a:buChar char="●"/>
              <a:defRPr/>
            </a:lvl1pPr>
            <a:lvl2pPr indent="-342900" lvl="1" marL="914400" algn="ctr">
              <a:lnSpc>
                <a:spcPct val="115000"/>
              </a:lnSpc>
              <a:spcBef>
                <a:spcPts val="0"/>
              </a:spcBef>
              <a:spcAft>
                <a:spcPts val="0"/>
              </a:spcAft>
              <a:buSzPts val="1800"/>
              <a:buChar char="○"/>
              <a:defRPr/>
            </a:lvl2pPr>
            <a:lvl3pPr indent="-342900" lvl="2" marL="1371600" algn="ctr">
              <a:lnSpc>
                <a:spcPct val="115000"/>
              </a:lnSpc>
              <a:spcBef>
                <a:spcPts val="0"/>
              </a:spcBef>
              <a:spcAft>
                <a:spcPts val="0"/>
              </a:spcAft>
              <a:buSzPts val="1800"/>
              <a:buChar char="■"/>
              <a:defRPr/>
            </a:lvl3pPr>
            <a:lvl4pPr indent="-342900" lvl="3" marL="1828800" algn="ctr">
              <a:lnSpc>
                <a:spcPct val="115000"/>
              </a:lnSpc>
              <a:spcBef>
                <a:spcPts val="0"/>
              </a:spcBef>
              <a:spcAft>
                <a:spcPts val="0"/>
              </a:spcAft>
              <a:buSzPts val="1800"/>
              <a:buChar char="●"/>
              <a:defRPr/>
            </a:lvl4pPr>
            <a:lvl5pPr indent="-342900" lvl="4" marL="2286000" algn="ctr">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47" name="Google Shape;47;p17"/>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8"/>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 type="tx">
  <p:cSld name="TITLE_AND_BODY">
    <p:spTree>
      <p:nvGrpSpPr>
        <p:cNvPr id="13" name="Shape 13"/>
        <p:cNvGrpSpPr/>
        <p:nvPr/>
      </p:nvGrpSpPr>
      <p:grpSpPr>
        <a:xfrm>
          <a:off x="0" y="0"/>
          <a:ext cx="0" cy="0"/>
          <a:chOff x="0" y="0"/>
          <a:chExt cx="0" cy="0"/>
        </a:xfrm>
      </p:grpSpPr>
      <p:sp>
        <p:nvSpPr>
          <p:cNvPr id="14" name="Google Shape;14;p9"/>
          <p:cNvSpPr txBox="1"/>
          <p:nvPr>
            <p:ph type="title"/>
          </p:nvPr>
        </p:nvSpPr>
        <p:spPr>
          <a:xfrm>
            <a:off x="311699" y="445025"/>
            <a:ext cx="8520602" cy="572701"/>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15" name="Google Shape;15;p9"/>
          <p:cNvSpPr txBox="1"/>
          <p:nvPr>
            <p:ph idx="1" type="body"/>
          </p:nvPr>
        </p:nvSpPr>
        <p:spPr>
          <a:xfrm>
            <a:off x="311699" y="1152475"/>
            <a:ext cx="8520602" cy="3416400"/>
          </a:xfrm>
          <a:prstGeom prst="rect">
            <a:avLst/>
          </a:prstGeom>
          <a:noFill/>
          <a:ln>
            <a:noFill/>
          </a:ln>
        </p:spPr>
        <p:txBody>
          <a:bodyPr anchorCtr="0" anchor="t" bIns="91400" lIns="91400" spcFirstLastPara="1" rIns="91400" wrap="square" tIns="91400">
            <a:normAutofit/>
          </a:bodyPr>
          <a:lstStyle>
            <a:lvl1pPr indent="-342900" lvl="0" marL="457200" algn="l">
              <a:lnSpc>
                <a:spcPct val="115000"/>
              </a:lnSpc>
              <a:spcBef>
                <a:spcPts val="0"/>
              </a:spcBef>
              <a:spcAft>
                <a:spcPts val="0"/>
              </a:spcAft>
              <a:buSzPts val="18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16" name="Google Shape;16;p9"/>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type="secHead">
  <p:cSld name="SECTION_HEADER">
    <p:spTree>
      <p:nvGrpSpPr>
        <p:cNvPr id="17" name="Shape 17"/>
        <p:cNvGrpSpPr/>
        <p:nvPr/>
      </p:nvGrpSpPr>
      <p:grpSpPr>
        <a:xfrm>
          <a:off x="0" y="0"/>
          <a:ext cx="0" cy="0"/>
          <a:chOff x="0" y="0"/>
          <a:chExt cx="0" cy="0"/>
        </a:xfrm>
      </p:grpSpPr>
      <p:sp>
        <p:nvSpPr>
          <p:cNvPr id="18" name="Google Shape;18;p10"/>
          <p:cNvSpPr txBox="1"/>
          <p:nvPr>
            <p:ph type="title"/>
          </p:nvPr>
        </p:nvSpPr>
        <p:spPr>
          <a:xfrm>
            <a:off x="311699" y="2150849"/>
            <a:ext cx="8520602" cy="841801"/>
          </a:xfrm>
          <a:prstGeom prst="rect">
            <a:avLst/>
          </a:prstGeom>
          <a:noFill/>
          <a:ln>
            <a:noFill/>
          </a:ln>
        </p:spPr>
        <p:txBody>
          <a:bodyPr anchorCtr="0" anchor="ctr" bIns="91400" lIns="91400" spcFirstLastPara="1" rIns="91400" wrap="square" tIns="91400">
            <a:normAutofit/>
          </a:bodyPr>
          <a:lstStyle>
            <a:lvl1pPr lvl="0" algn="ctr">
              <a:lnSpc>
                <a:spcPct val="100000"/>
              </a:lnSpc>
              <a:spcBef>
                <a:spcPts val="0"/>
              </a:spcBef>
              <a:spcAft>
                <a:spcPts val="0"/>
              </a:spcAft>
              <a:buClr>
                <a:srgbClr val="000000"/>
              </a:buClr>
              <a:buSzPts val="3600"/>
              <a:buFont typeface="Arial"/>
              <a:buNone/>
              <a:defRPr sz="36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19" name="Google Shape;19;p10"/>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TWO_COLUMNS" type="twoColTx">
  <p:cSld name="TITLE_AND_TWO_COLUMNS">
    <p:spTree>
      <p:nvGrpSpPr>
        <p:cNvPr id="20" name="Shape 20"/>
        <p:cNvGrpSpPr/>
        <p:nvPr/>
      </p:nvGrpSpPr>
      <p:grpSpPr>
        <a:xfrm>
          <a:off x="0" y="0"/>
          <a:ext cx="0" cy="0"/>
          <a:chOff x="0" y="0"/>
          <a:chExt cx="0" cy="0"/>
        </a:xfrm>
      </p:grpSpPr>
      <p:sp>
        <p:nvSpPr>
          <p:cNvPr id="21" name="Google Shape;21;p11"/>
          <p:cNvSpPr txBox="1"/>
          <p:nvPr>
            <p:ph type="title"/>
          </p:nvPr>
        </p:nvSpPr>
        <p:spPr>
          <a:xfrm>
            <a:off x="311699" y="445025"/>
            <a:ext cx="8520602" cy="572701"/>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22" name="Google Shape;22;p11"/>
          <p:cNvSpPr txBox="1"/>
          <p:nvPr>
            <p:ph idx="1" type="body"/>
          </p:nvPr>
        </p:nvSpPr>
        <p:spPr>
          <a:xfrm>
            <a:off x="311699" y="1152475"/>
            <a:ext cx="3999902" cy="3416400"/>
          </a:xfrm>
          <a:prstGeom prst="rect">
            <a:avLst/>
          </a:prstGeom>
          <a:noFill/>
          <a:ln>
            <a:noFill/>
          </a:ln>
        </p:spPr>
        <p:txBody>
          <a:bodyPr anchorCtr="0" anchor="t" bIns="91400" lIns="91400" spcFirstLastPara="1" rIns="91400" wrap="square" tIns="91400">
            <a:normAutofit/>
          </a:bodyPr>
          <a:lstStyle>
            <a:lvl1pPr indent="-317500" lvl="0" marL="457200" algn="l">
              <a:lnSpc>
                <a:spcPct val="115000"/>
              </a:lnSpc>
              <a:spcBef>
                <a:spcPts val="0"/>
              </a:spcBef>
              <a:spcAft>
                <a:spcPts val="0"/>
              </a:spcAft>
              <a:buSzPts val="1400"/>
              <a:buChar char="●"/>
              <a:defRPr sz="1400"/>
            </a:lvl1pPr>
            <a:lvl2pPr indent="-317500" lvl="1" marL="914400" algn="l">
              <a:lnSpc>
                <a:spcPct val="115000"/>
              </a:lnSpc>
              <a:spcBef>
                <a:spcPts val="0"/>
              </a:spcBef>
              <a:spcAft>
                <a:spcPts val="0"/>
              </a:spcAft>
              <a:buSzPts val="1400"/>
              <a:buChar char="○"/>
              <a:defRPr sz="1400"/>
            </a:lvl2pPr>
            <a:lvl3pPr indent="-317500" lvl="2" marL="1371600" algn="l">
              <a:lnSpc>
                <a:spcPct val="115000"/>
              </a:lnSpc>
              <a:spcBef>
                <a:spcPts val="0"/>
              </a:spcBef>
              <a:spcAft>
                <a:spcPts val="0"/>
              </a:spcAft>
              <a:buSzPts val="1400"/>
              <a:buChar char="■"/>
              <a:defRPr sz="1400"/>
            </a:lvl3pPr>
            <a:lvl4pPr indent="-317500" lvl="3" marL="1828800" algn="l">
              <a:lnSpc>
                <a:spcPct val="115000"/>
              </a:lnSpc>
              <a:spcBef>
                <a:spcPts val="0"/>
              </a:spcBef>
              <a:spcAft>
                <a:spcPts val="0"/>
              </a:spcAft>
              <a:buSzPts val="1400"/>
              <a:buChar char="●"/>
              <a:defRPr sz="1400"/>
            </a:lvl4pPr>
            <a:lvl5pPr indent="-317500" lvl="4" marL="2286000" algn="l">
              <a:lnSpc>
                <a:spcPct val="115000"/>
              </a:lnSpc>
              <a:spcBef>
                <a:spcPts val="0"/>
              </a:spcBef>
              <a:spcAft>
                <a:spcPts val="0"/>
              </a:spcAft>
              <a:buSzPts val="1400"/>
              <a:buChar char="○"/>
              <a:defRPr sz="14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23" name="Google Shape;23;p11"/>
          <p:cNvSpPr txBox="1"/>
          <p:nvPr>
            <p:ph idx="2" type="body"/>
          </p:nvPr>
        </p:nvSpPr>
        <p:spPr>
          <a:xfrm>
            <a:off x="4832399" y="1152475"/>
            <a:ext cx="3999902" cy="3416400"/>
          </a:xfrm>
          <a:prstGeom prst="rect">
            <a:avLst/>
          </a:prstGeom>
          <a:noFill/>
          <a:ln>
            <a:noFill/>
          </a:ln>
        </p:spPr>
        <p:txBody>
          <a:bodyPr anchorCtr="0" anchor="t" bIns="91400" lIns="91400" spcFirstLastPara="1" rIns="91400" wrap="square" tIns="91400">
            <a:normAutofit/>
          </a:bodyPr>
          <a:lstStyle>
            <a:lvl1pPr indent="-342900" lvl="0" marL="457200" algn="l">
              <a:lnSpc>
                <a:spcPct val="115000"/>
              </a:lnSpc>
              <a:spcBef>
                <a:spcPts val="0"/>
              </a:spcBef>
              <a:spcAft>
                <a:spcPts val="0"/>
              </a:spcAft>
              <a:buSzPts val="18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24" name="Google Shape;24;p11"/>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ONLY" type="titleOnly">
  <p:cSld name="TITLE_ONLY">
    <p:spTree>
      <p:nvGrpSpPr>
        <p:cNvPr id="25" name="Shape 25"/>
        <p:cNvGrpSpPr/>
        <p:nvPr/>
      </p:nvGrpSpPr>
      <p:grpSpPr>
        <a:xfrm>
          <a:off x="0" y="0"/>
          <a:ext cx="0" cy="0"/>
          <a:chOff x="0" y="0"/>
          <a:chExt cx="0" cy="0"/>
        </a:xfrm>
      </p:grpSpPr>
      <p:sp>
        <p:nvSpPr>
          <p:cNvPr id="26" name="Google Shape;26;p12"/>
          <p:cNvSpPr txBox="1"/>
          <p:nvPr>
            <p:ph type="title"/>
          </p:nvPr>
        </p:nvSpPr>
        <p:spPr>
          <a:xfrm>
            <a:off x="311699" y="445025"/>
            <a:ext cx="8520602" cy="572701"/>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27" name="Google Shape;27;p12"/>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_COLUMN_TEXT">
  <p:cSld name="ONE_COLUMN_TEXT">
    <p:spTree>
      <p:nvGrpSpPr>
        <p:cNvPr id="28" name="Shape 28"/>
        <p:cNvGrpSpPr/>
        <p:nvPr/>
      </p:nvGrpSpPr>
      <p:grpSpPr>
        <a:xfrm>
          <a:off x="0" y="0"/>
          <a:ext cx="0" cy="0"/>
          <a:chOff x="0" y="0"/>
          <a:chExt cx="0" cy="0"/>
        </a:xfrm>
      </p:grpSpPr>
      <p:sp>
        <p:nvSpPr>
          <p:cNvPr id="29" name="Google Shape;29;p13"/>
          <p:cNvSpPr txBox="1"/>
          <p:nvPr>
            <p:ph type="title"/>
          </p:nvPr>
        </p:nvSpPr>
        <p:spPr>
          <a:xfrm>
            <a:off x="311699" y="555600"/>
            <a:ext cx="2808001" cy="755700"/>
          </a:xfrm>
          <a:prstGeom prst="rect">
            <a:avLst/>
          </a:prstGeom>
          <a:noFill/>
          <a:ln>
            <a:noFill/>
          </a:ln>
        </p:spPr>
        <p:txBody>
          <a:bodyPr anchorCtr="0" anchor="b" bIns="91400" lIns="91400" spcFirstLastPara="1" rIns="91400" wrap="square" tIns="91400">
            <a:normAutofit/>
          </a:bodyPr>
          <a:lstStyle>
            <a:lvl1pPr lvl="0" algn="l">
              <a:lnSpc>
                <a:spcPct val="100000"/>
              </a:lnSpc>
              <a:spcBef>
                <a:spcPts val="0"/>
              </a:spcBef>
              <a:spcAft>
                <a:spcPts val="0"/>
              </a:spcAft>
              <a:buClr>
                <a:srgbClr val="000000"/>
              </a:buClr>
              <a:buSzPts val="2400"/>
              <a:buFont typeface="Arial"/>
              <a:buNone/>
              <a:defRPr sz="24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30" name="Google Shape;30;p13"/>
          <p:cNvSpPr txBox="1"/>
          <p:nvPr>
            <p:ph idx="1" type="body"/>
          </p:nvPr>
        </p:nvSpPr>
        <p:spPr>
          <a:xfrm>
            <a:off x="311699" y="1389599"/>
            <a:ext cx="2808001" cy="3179401"/>
          </a:xfrm>
          <a:prstGeom prst="rect">
            <a:avLst/>
          </a:prstGeom>
          <a:noFill/>
          <a:ln>
            <a:noFill/>
          </a:ln>
        </p:spPr>
        <p:txBody>
          <a:bodyPr anchorCtr="0" anchor="t" bIns="91400" lIns="91400" spcFirstLastPara="1" rIns="91400" wrap="square" tIns="91400">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31" name="Google Shape;31;p13"/>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_POINT">
  <p:cSld name="MAIN_POINT">
    <p:spTree>
      <p:nvGrpSpPr>
        <p:cNvPr id="32" name="Shape 32"/>
        <p:cNvGrpSpPr/>
        <p:nvPr/>
      </p:nvGrpSpPr>
      <p:grpSpPr>
        <a:xfrm>
          <a:off x="0" y="0"/>
          <a:ext cx="0" cy="0"/>
          <a:chOff x="0" y="0"/>
          <a:chExt cx="0" cy="0"/>
        </a:xfrm>
      </p:grpSpPr>
      <p:sp>
        <p:nvSpPr>
          <p:cNvPr id="33" name="Google Shape;33;p14"/>
          <p:cNvSpPr txBox="1"/>
          <p:nvPr>
            <p:ph type="title"/>
          </p:nvPr>
        </p:nvSpPr>
        <p:spPr>
          <a:xfrm>
            <a:off x="490250" y="450149"/>
            <a:ext cx="6367801" cy="4090801"/>
          </a:xfrm>
          <a:prstGeom prst="rect">
            <a:avLst/>
          </a:prstGeom>
          <a:noFill/>
          <a:ln>
            <a:noFill/>
          </a:ln>
        </p:spPr>
        <p:txBody>
          <a:bodyPr anchorCtr="0" anchor="ctr" bIns="91400" lIns="91400" spcFirstLastPara="1" rIns="91400" wrap="square" tIns="91400">
            <a:normAutofit/>
          </a:bodyPr>
          <a:lstStyle>
            <a:lvl1pPr lvl="0" algn="l">
              <a:lnSpc>
                <a:spcPct val="100000"/>
              </a:lnSpc>
              <a:spcBef>
                <a:spcPts val="0"/>
              </a:spcBef>
              <a:spcAft>
                <a:spcPts val="0"/>
              </a:spcAft>
              <a:buClr>
                <a:srgbClr val="000000"/>
              </a:buClr>
              <a:buSzPts val="4800"/>
              <a:buFont typeface="Arial"/>
              <a:buNone/>
              <a:defRPr sz="48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34" name="Google Shape;34;p14"/>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TITLE_AND_DESCRIPTION">
  <p:cSld name="SECTION_TITLE_AND_DESCRIPTION">
    <p:spTree>
      <p:nvGrpSpPr>
        <p:cNvPr id="35" name="Shape 35"/>
        <p:cNvGrpSpPr/>
        <p:nvPr/>
      </p:nvGrpSpPr>
      <p:grpSpPr>
        <a:xfrm>
          <a:off x="0" y="0"/>
          <a:ext cx="0" cy="0"/>
          <a:chOff x="0" y="0"/>
          <a:chExt cx="0" cy="0"/>
        </a:xfrm>
      </p:grpSpPr>
      <p:sp>
        <p:nvSpPr>
          <p:cNvPr id="36" name="Google Shape;36;p15"/>
          <p:cNvSpPr/>
          <p:nvPr/>
        </p:nvSpPr>
        <p:spPr>
          <a:xfrm>
            <a:off x="4572000" y="-125"/>
            <a:ext cx="4572000" cy="5143501"/>
          </a:xfrm>
          <a:prstGeom prst="rect">
            <a:avLst/>
          </a:prstGeom>
          <a:solidFill>
            <a:srgbClr val="EEEEEE"/>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5"/>
          <p:cNvSpPr txBox="1"/>
          <p:nvPr>
            <p:ph type="title"/>
          </p:nvPr>
        </p:nvSpPr>
        <p:spPr>
          <a:xfrm>
            <a:off x="265500" y="1233175"/>
            <a:ext cx="4045200" cy="1482301"/>
          </a:xfrm>
          <a:prstGeom prst="rect">
            <a:avLst/>
          </a:prstGeom>
          <a:noFill/>
          <a:ln>
            <a:noFill/>
          </a:ln>
        </p:spPr>
        <p:txBody>
          <a:bodyPr anchorCtr="0" anchor="b" bIns="91400" lIns="91400" spcFirstLastPara="1" rIns="91400" wrap="square" tIns="91400">
            <a:normAutofit/>
          </a:bodyPr>
          <a:lstStyle>
            <a:lvl1pPr lvl="0" algn="ctr">
              <a:lnSpc>
                <a:spcPct val="100000"/>
              </a:lnSpc>
              <a:spcBef>
                <a:spcPts val="0"/>
              </a:spcBef>
              <a:spcAft>
                <a:spcPts val="0"/>
              </a:spcAft>
              <a:buClr>
                <a:srgbClr val="000000"/>
              </a:buClr>
              <a:buSzPts val="4200"/>
              <a:buFont typeface="Arial"/>
              <a:buNone/>
              <a:defRPr sz="4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38" name="Google Shape;38;p15"/>
          <p:cNvSpPr txBox="1"/>
          <p:nvPr>
            <p:ph idx="1" type="body"/>
          </p:nvPr>
        </p:nvSpPr>
        <p:spPr>
          <a:xfrm>
            <a:off x="265500" y="2803075"/>
            <a:ext cx="4045200" cy="1235101"/>
          </a:xfrm>
          <a:prstGeom prst="rect">
            <a:avLst/>
          </a:prstGeom>
          <a:noFill/>
          <a:ln>
            <a:noFill/>
          </a:ln>
        </p:spPr>
        <p:txBody>
          <a:bodyPr anchorCtr="0" anchor="t" bIns="91400" lIns="91400" spcFirstLastPara="1" rIns="91400" wrap="square" tIns="91400">
            <a:normAutofit/>
          </a:bodyPr>
          <a:lstStyle>
            <a:lvl1pPr indent="-228600" lvl="0" marL="457200" algn="ctr">
              <a:lnSpc>
                <a:spcPct val="100000"/>
              </a:lnSpc>
              <a:spcBef>
                <a:spcPts val="0"/>
              </a:spcBef>
              <a:spcAft>
                <a:spcPts val="0"/>
              </a:spcAft>
              <a:buClr>
                <a:srgbClr val="585858"/>
              </a:buClr>
              <a:buSzPts val="2100"/>
              <a:buFont typeface="Arial"/>
              <a:buNone/>
              <a:defRPr sz="2100"/>
            </a:lvl1pPr>
            <a:lvl2pPr indent="-228600" lvl="1" marL="914400" algn="ctr">
              <a:lnSpc>
                <a:spcPct val="100000"/>
              </a:lnSpc>
              <a:spcBef>
                <a:spcPts val="0"/>
              </a:spcBef>
              <a:spcAft>
                <a:spcPts val="0"/>
              </a:spcAft>
              <a:buClr>
                <a:srgbClr val="585858"/>
              </a:buClr>
              <a:buSzPts val="2100"/>
              <a:buFont typeface="Arial"/>
              <a:buNone/>
              <a:defRPr sz="2100"/>
            </a:lvl2pPr>
            <a:lvl3pPr indent="-228600" lvl="2" marL="1371600" algn="ctr">
              <a:lnSpc>
                <a:spcPct val="100000"/>
              </a:lnSpc>
              <a:spcBef>
                <a:spcPts val="0"/>
              </a:spcBef>
              <a:spcAft>
                <a:spcPts val="0"/>
              </a:spcAft>
              <a:buClr>
                <a:srgbClr val="585858"/>
              </a:buClr>
              <a:buSzPts val="2100"/>
              <a:buFont typeface="Arial"/>
              <a:buNone/>
              <a:defRPr sz="2100"/>
            </a:lvl3pPr>
            <a:lvl4pPr indent="-228600" lvl="3" marL="1828800" algn="ctr">
              <a:lnSpc>
                <a:spcPct val="100000"/>
              </a:lnSpc>
              <a:spcBef>
                <a:spcPts val="0"/>
              </a:spcBef>
              <a:spcAft>
                <a:spcPts val="0"/>
              </a:spcAft>
              <a:buClr>
                <a:srgbClr val="585858"/>
              </a:buClr>
              <a:buSzPts val="2100"/>
              <a:buFont typeface="Arial"/>
              <a:buNone/>
              <a:defRPr sz="2100"/>
            </a:lvl4pPr>
            <a:lvl5pPr indent="-228600" lvl="4" marL="2286000" algn="ctr">
              <a:lnSpc>
                <a:spcPct val="100000"/>
              </a:lnSpc>
              <a:spcBef>
                <a:spcPts val="0"/>
              </a:spcBef>
              <a:spcAft>
                <a:spcPts val="0"/>
              </a:spcAft>
              <a:buClr>
                <a:srgbClr val="585858"/>
              </a:buClr>
              <a:buSzPts val="2100"/>
              <a:buFont typeface="Arial"/>
              <a:buNone/>
              <a:defRPr sz="21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39" name="Google Shape;39;p15"/>
          <p:cNvSpPr txBox="1"/>
          <p:nvPr>
            <p:ph idx="2" type="body"/>
          </p:nvPr>
        </p:nvSpPr>
        <p:spPr>
          <a:xfrm>
            <a:off x="4939500" y="724074"/>
            <a:ext cx="3837000" cy="3695102"/>
          </a:xfrm>
          <a:prstGeom prst="rect">
            <a:avLst/>
          </a:prstGeom>
          <a:noFill/>
          <a:ln>
            <a:noFill/>
          </a:ln>
        </p:spPr>
        <p:txBody>
          <a:bodyPr anchorCtr="0" anchor="ctr" bIns="91400" lIns="91400" spcFirstLastPara="1" rIns="91400" wrap="square" tIns="91400">
            <a:normAutofit/>
          </a:bodyPr>
          <a:lstStyle>
            <a:lvl1pPr indent="-342900" lvl="0" marL="457200" algn="l">
              <a:lnSpc>
                <a:spcPct val="115000"/>
              </a:lnSpc>
              <a:spcBef>
                <a:spcPts val="0"/>
              </a:spcBef>
              <a:spcAft>
                <a:spcPts val="0"/>
              </a:spcAft>
              <a:buSzPts val="18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40" name="Google Shape;40;p15"/>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_ONLY">
  <p:cSld name="CAPTION_ONLY">
    <p:spTree>
      <p:nvGrpSpPr>
        <p:cNvPr id="41" name="Shape 41"/>
        <p:cNvGrpSpPr/>
        <p:nvPr/>
      </p:nvGrpSpPr>
      <p:grpSpPr>
        <a:xfrm>
          <a:off x="0" y="0"/>
          <a:ext cx="0" cy="0"/>
          <a:chOff x="0" y="0"/>
          <a:chExt cx="0" cy="0"/>
        </a:xfrm>
      </p:grpSpPr>
      <p:sp>
        <p:nvSpPr>
          <p:cNvPr id="42" name="Google Shape;42;p16"/>
          <p:cNvSpPr txBox="1"/>
          <p:nvPr>
            <p:ph idx="1" type="body"/>
          </p:nvPr>
        </p:nvSpPr>
        <p:spPr>
          <a:xfrm>
            <a:off x="311699" y="4230575"/>
            <a:ext cx="5998802" cy="605101"/>
          </a:xfrm>
          <a:prstGeom prst="rect">
            <a:avLst/>
          </a:prstGeom>
          <a:noFill/>
          <a:ln>
            <a:noFill/>
          </a:ln>
        </p:spPr>
        <p:txBody>
          <a:bodyPr anchorCtr="0" anchor="ctr" bIns="91400" lIns="91400" spcFirstLastPara="1" rIns="91400" wrap="square" tIns="91400">
            <a:normAutofit/>
          </a:bodyPr>
          <a:lstStyle>
            <a:lvl1pPr indent="-228600" lvl="0" marL="457200" algn="l">
              <a:lnSpc>
                <a:spcPct val="100000"/>
              </a:lnSpc>
              <a:spcBef>
                <a:spcPts val="0"/>
              </a:spcBef>
              <a:spcAft>
                <a:spcPts val="0"/>
              </a:spcAft>
              <a:buClr>
                <a:srgbClr val="585858"/>
              </a:buClr>
              <a:buSzPts val="1800"/>
              <a:buNone/>
              <a:defRPr/>
            </a:lvl1pPr>
          </a:lstStyle>
          <a:p/>
        </p:txBody>
      </p:sp>
      <p:sp>
        <p:nvSpPr>
          <p:cNvPr id="43" name="Google Shape;43;p16"/>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311699" y="445025"/>
            <a:ext cx="8520602" cy="572701"/>
          </a:xfrm>
          <a:prstGeom prst="rect">
            <a:avLst/>
          </a:prstGeom>
          <a:noFill/>
          <a:ln>
            <a:noFill/>
          </a:ln>
        </p:spPr>
        <p:txBody>
          <a:bodyPr anchorCtr="0" anchor="t" bIns="91400" lIns="91400" spcFirstLastPara="1" rIns="91400" wrap="square" tIns="91400">
            <a:normAutofit/>
          </a:bodyPr>
          <a:lstStyle>
            <a:lvl1pPr lvl="0"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sp>
        <p:nvSpPr>
          <p:cNvPr id="7" name="Google Shape;7;p7"/>
          <p:cNvSpPr txBox="1"/>
          <p:nvPr>
            <p:ph idx="1" type="body"/>
          </p:nvPr>
        </p:nvSpPr>
        <p:spPr>
          <a:xfrm>
            <a:off x="311699" y="1152475"/>
            <a:ext cx="8520602" cy="3416400"/>
          </a:xfrm>
          <a:prstGeom prst="rect">
            <a:avLst/>
          </a:prstGeom>
          <a:noFill/>
          <a:ln>
            <a:noFill/>
          </a:ln>
        </p:spPr>
        <p:txBody>
          <a:bodyPr anchorCtr="0" anchor="t" bIns="91400" lIns="91400" spcFirstLastPara="1" rIns="91400" wrap="square" tIns="91400">
            <a:normAutofit/>
          </a:bodyPr>
          <a:lstStyle>
            <a:lvl1pPr indent="-342900" lvl="0" marL="4572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1pPr>
            <a:lvl2pPr indent="-342900" lvl="1" marL="9144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2pPr>
            <a:lvl3pPr indent="-342900" lvl="2" marL="13716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3pPr>
            <a:lvl4pPr indent="-342900" lvl="3" marL="18288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4pPr>
            <a:lvl5pPr indent="-342900" lvl="4" marL="22860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5pPr>
            <a:lvl6pPr indent="-342900" lvl="5" marL="27432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6pPr>
            <a:lvl7pPr indent="-342900" lvl="6" marL="32004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7pPr>
            <a:lvl8pPr indent="-342900" lvl="7" marL="36576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8pPr>
            <a:lvl9pPr indent="-342900" lvl="8" marL="41148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9pPr>
          </a:lstStyle>
          <a:p/>
        </p:txBody>
      </p:sp>
      <p:sp>
        <p:nvSpPr>
          <p:cNvPr id="8" name="Google Shape;8;p7"/>
          <p:cNvSpPr txBox="1"/>
          <p:nvPr>
            <p:ph idx="12" type="sldNum"/>
          </p:nvPr>
        </p:nvSpPr>
        <p:spPr>
          <a:xfrm>
            <a:off x="8684345" y="4700819"/>
            <a:ext cx="336814" cy="318396"/>
          </a:xfrm>
          <a:prstGeom prst="rect">
            <a:avLst/>
          </a:prstGeom>
          <a:noFill/>
          <a:ln>
            <a:noFill/>
          </a:ln>
        </p:spPr>
        <p:txBody>
          <a:bodyPr anchorCtr="0" anchor="ctr" bIns="91400" lIns="91400" spcFirstLastPara="1" rIns="91400" wrap="square" tIns="91400">
            <a:spAutoFit/>
          </a:bodyPr>
          <a:lstStyle>
            <a:lvl1pPr indent="0" lvl="0"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1pPr>
            <a:lvl2pPr indent="0" lvl="1"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2pPr>
            <a:lvl3pPr indent="0" lvl="2"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3pPr>
            <a:lvl4pPr indent="0" lvl="3"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4pPr>
            <a:lvl5pPr indent="0" lvl="4"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5pPr>
            <a:lvl6pPr indent="0" lvl="5"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6pPr>
            <a:lvl7pPr indent="0" lvl="6"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7pPr>
            <a:lvl8pPr indent="0" lvl="7"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8pPr>
            <a:lvl9pPr indent="0" lvl="8"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chart" Target="../charts/char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p:nvPr/>
        </p:nvSpPr>
        <p:spPr>
          <a:xfrm flipH="1" rot="10800000">
            <a:off x="-1" y="0"/>
            <a:ext cx="9163201" cy="5148001"/>
          </a:xfrm>
          <a:custGeom>
            <a:rect b="b" l="l" r="r" t="t"/>
            <a:pathLst>
              <a:path extrusionOk="0" h="21600" w="21600">
                <a:moveTo>
                  <a:pt x="0" y="0"/>
                </a:moveTo>
                <a:lnTo>
                  <a:pt x="16564" y="0"/>
                </a:lnTo>
                <a:lnTo>
                  <a:pt x="21600" y="8964"/>
                </a:lnTo>
                <a:lnTo>
                  <a:pt x="21600" y="21600"/>
                </a:lnTo>
                <a:lnTo>
                  <a:pt x="0" y="21600"/>
                </a:lnTo>
                <a:close/>
              </a:path>
            </a:pathLst>
          </a:custGeom>
          <a:gradFill>
            <a:gsLst>
              <a:gs pos="0">
                <a:srgbClr val="1077D2"/>
              </a:gs>
              <a:gs pos="100000">
                <a:srgbClr val="093153"/>
              </a:gs>
            </a:gsLst>
            <a:lin ang="12000143" scaled="0"/>
          </a:gra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1"/>
          <p:cNvSpPr/>
          <p:nvPr/>
        </p:nvSpPr>
        <p:spPr>
          <a:xfrm>
            <a:off x="537899" y="1895175"/>
            <a:ext cx="3953102" cy="1376651"/>
          </a:xfrm>
          <a:prstGeom prst="rect">
            <a:avLst/>
          </a:prstGeom>
          <a:noFill/>
          <a:ln>
            <a:noFill/>
          </a:ln>
        </p:spPr>
        <p:txBody>
          <a:bodyPr anchorCtr="0" anchor="t" bIns="91400" lIns="91400" spcFirstLastPara="1" rIns="91400" wrap="square" tIns="91400">
            <a:spAutoFit/>
          </a:bodyPr>
          <a:lstStyle/>
          <a:p>
            <a:pPr indent="0" lvl="0" marL="0" marR="0" rtl="0" algn="l">
              <a:lnSpc>
                <a:spcPct val="100000"/>
              </a:lnSpc>
              <a:spcBef>
                <a:spcPts val="0"/>
              </a:spcBef>
              <a:spcAft>
                <a:spcPts val="0"/>
              </a:spcAft>
              <a:buClr>
                <a:srgbClr val="FFFFFF"/>
              </a:buClr>
              <a:buSzPts val="3500"/>
              <a:buFont typeface="Open Sans ExtraBold"/>
              <a:buNone/>
            </a:pPr>
            <a:r>
              <a:rPr b="0" i="0" lang="en-US" sz="3500" u="none" cap="none" strike="noStrike">
                <a:solidFill>
                  <a:srgbClr val="FFFFFF"/>
                </a:solidFill>
                <a:latin typeface="Open Sans ExtraBold"/>
                <a:ea typeface="Open Sans ExtraBold"/>
                <a:cs typeface="Open Sans ExtraBold"/>
                <a:sym typeface="Open Sans ExtraBold"/>
              </a:rPr>
              <a:t>Sprocket Central Pty Ltd</a:t>
            </a:r>
            <a:endParaRPr/>
          </a:p>
        </p:txBody>
      </p:sp>
      <p:sp>
        <p:nvSpPr>
          <p:cNvPr id="56" name="Google Shape;56;p1"/>
          <p:cNvSpPr/>
          <p:nvPr/>
        </p:nvSpPr>
        <p:spPr>
          <a:xfrm>
            <a:off x="537900" y="3315475"/>
            <a:ext cx="5550600" cy="525751"/>
          </a:xfrm>
          <a:prstGeom prst="rect">
            <a:avLst/>
          </a:prstGeom>
          <a:noFill/>
          <a:ln>
            <a:noFill/>
          </a:ln>
        </p:spPr>
        <p:txBody>
          <a:bodyPr anchorCtr="0" anchor="t" bIns="91400" lIns="91400" spcFirstLastPara="1" rIns="91400" wrap="square" tIns="91400">
            <a:spAutoFit/>
          </a:bodyPr>
          <a:lstStyle/>
          <a:p>
            <a:pPr indent="0" lvl="0" marL="0" marR="0" rtl="0" algn="l">
              <a:lnSpc>
                <a:spcPct val="100000"/>
              </a:lnSpc>
              <a:spcBef>
                <a:spcPts val="0"/>
              </a:spcBef>
              <a:spcAft>
                <a:spcPts val="0"/>
              </a:spcAft>
              <a:buClr>
                <a:srgbClr val="FFFFFF"/>
              </a:buClr>
              <a:buSzPts val="2000"/>
              <a:buFont typeface="Open Sans Light"/>
              <a:buNone/>
            </a:pPr>
            <a:r>
              <a:rPr b="0" i="0" lang="en-US" sz="2000" u="none" cap="none" strike="noStrike">
                <a:solidFill>
                  <a:srgbClr val="FFFFFF"/>
                </a:solidFill>
                <a:latin typeface="Open Sans Light"/>
                <a:ea typeface="Open Sans Light"/>
                <a:cs typeface="Open Sans Light"/>
                <a:sym typeface="Open Sans Light"/>
              </a:rPr>
              <a:t>Data analytics approach</a:t>
            </a:r>
            <a:endParaRPr/>
          </a:p>
        </p:txBody>
      </p:sp>
      <p:pic>
        <p:nvPicPr>
          <p:cNvPr descr="Shape 57" id="57" name="Google Shape;57;p1"/>
          <p:cNvPicPr preferRelativeResize="0"/>
          <p:nvPr/>
        </p:nvPicPr>
        <p:blipFill rotWithShape="1">
          <a:blip r:embed="rId3">
            <a:alphaModFix/>
          </a:blip>
          <a:srcRect b="0" l="0" r="0" t="0"/>
          <a:stretch/>
        </p:blipFill>
        <p:spPr>
          <a:xfrm>
            <a:off x="614100" y="1275524"/>
            <a:ext cx="1982300" cy="238701"/>
          </a:xfrm>
          <a:prstGeom prst="rect">
            <a:avLst/>
          </a:prstGeom>
          <a:noFill/>
          <a:ln>
            <a:noFill/>
          </a:ln>
        </p:spPr>
      </p:pic>
      <p:sp>
        <p:nvSpPr>
          <p:cNvPr id="58" name="Google Shape;58;p1"/>
          <p:cNvSpPr/>
          <p:nvPr/>
        </p:nvSpPr>
        <p:spPr>
          <a:xfrm>
            <a:off x="537900" y="3666599"/>
            <a:ext cx="6249600" cy="369300"/>
          </a:xfrm>
          <a:prstGeom prst="rect">
            <a:avLst/>
          </a:prstGeom>
          <a:noFill/>
          <a:ln>
            <a:noFill/>
          </a:ln>
        </p:spPr>
        <p:txBody>
          <a:bodyPr anchorCtr="0" anchor="t" bIns="91400" lIns="91400" spcFirstLastPara="1" rIns="91400" wrap="square" tIns="91400">
            <a:spAutoFit/>
          </a:bodyPr>
          <a:lstStyle/>
          <a:p>
            <a:pPr indent="0" lvl="0" marL="0" marR="0" rtl="0" algn="l">
              <a:lnSpc>
                <a:spcPct val="100000"/>
              </a:lnSpc>
              <a:spcBef>
                <a:spcPts val="0"/>
              </a:spcBef>
              <a:spcAft>
                <a:spcPts val="0"/>
              </a:spcAft>
              <a:buClr>
                <a:srgbClr val="FFFFFF"/>
              </a:buClr>
              <a:buSzPts val="1200"/>
              <a:buFont typeface="Open Sans Light"/>
              <a:buNone/>
            </a:pPr>
            <a:r>
              <a:rPr b="0" i="0" lang="en-US" sz="1200" u="none" cap="none" strike="noStrike">
                <a:solidFill>
                  <a:srgbClr val="FFFFFF"/>
                </a:solidFill>
                <a:latin typeface="Open Sans Light"/>
                <a:ea typeface="Open Sans Light"/>
                <a:cs typeface="Open Sans Light"/>
                <a:sym typeface="Open Sans Light"/>
              </a:rPr>
              <a:t>Analytics, Information &amp; Modelling team – Echikwu Brigid, Junior Consultant.</a:t>
            </a:r>
            <a:endParaRPr b="0" i="0" sz="1200" u="none" cap="none" strike="noStrike">
              <a:solidFill>
                <a:srgbClr val="FFFFFF"/>
              </a:solidFill>
              <a:latin typeface="Open Sans Light"/>
              <a:ea typeface="Open Sans Light"/>
              <a:cs typeface="Open Sans Light"/>
              <a:sym typeface="Open Sans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2"/>
          <p:cNvSpPr/>
          <p:nvPr/>
        </p:nvSpPr>
        <p:spPr>
          <a:xfrm>
            <a:off x="-15501" y="-19475"/>
            <a:ext cx="9191402" cy="840000"/>
          </a:xfrm>
          <a:prstGeom prst="rect">
            <a:avLst/>
          </a:prstGeom>
          <a:gradFill>
            <a:gsLst>
              <a:gs pos="0">
                <a:srgbClr val="1077D2"/>
              </a:gs>
              <a:gs pos="100000">
                <a:srgbClr val="093153"/>
              </a:gs>
            </a:gsLst>
            <a:lin ang="12000143" scaled="0"/>
          </a:gra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
          <p:cNvSpPr/>
          <p:nvPr/>
        </p:nvSpPr>
        <p:spPr>
          <a:xfrm>
            <a:off x="205025" y="263974"/>
            <a:ext cx="8565600" cy="466642"/>
          </a:xfrm>
          <a:prstGeom prst="rect">
            <a:avLst/>
          </a:prstGeom>
          <a:noFill/>
          <a:ln>
            <a:noFill/>
          </a:ln>
        </p:spPr>
        <p:txBody>
          <a:bodyPr anchorCtr="0" anchor="t" bIns="91400" lIns="91400" spcFirstLastPara="1" rIns="91400" wrap="square" tIns="91400">
            <a:spAutoFit/>
          </a:bodyPr>
          <a:lstStyle/>
          <a:p>
            <a:pPr indent="0" lvl="0" marL="0" marR="0" rtl="0" algn="l">
              <a:lnSpc>
                <a:spcPct val="100000"/>
              </a:lnSpc>
              <a:spcBef>
                <a:spcPts val="0"/>
              </a:spcBef>
              <a:spcAft>
                <a:spcPts val="0"/>
              </a:spcAft>
              <a:buClr>
                <a:srgbClr val="FFFFFF"/>
              </a:buClr>
              <a:buSzPts val="2000"/>
              <a:buFont typeface="Arial"/>
              <a:buNone/>
            </a:pPr>
            <a:r>
              <a:rPr b="1" i="0" lang="en-US" sz="2000" u="none" cap="none" strike="noStrike">
                <a:solidFill>
                  <a:srgbClr val="FFFFFF"/>
                </a:solidFill>
                <a:latin typeface="Arial"/>
                <a:ea typeface="Arial"/>
                <a:cs typeface="Arial"/>
                <a:sym typeface="Arial"/>
              </a:rPr>
              <a:t>Agenda</a:t>
            </a:r>
            <a:endParaRPr/>
          </a:p>
        </p:txBody>
      </p:sp>
      <p:sp>
        <p:nvSpPr>
          <p:cNvPr id="65" name="Google Shape;65;p2"/>
          <p:cNvSpPr/>
          <p:nvPr/>
        </p:nvSpPr>
        <p:spPr>
          <a:xfrm>
            <a:off x="343874" y="1211200"/>
            <a:ext cx="5459402" cy="1708756"/>
          </a:xfrm>
          <a:prstGeom prst="rect">
            <a:avLst/>
          </a:prstGeom>
          <a:noFill/>
          <a:ln>
            <a:noFill/>
          </a:ln>
        </p:spPr>
        <p:txBody>
          <a:bodyPr anchorCtr="0" anchor="t" bIns="91400" lIns="91400" spcFirstLastPara="1" rIns="91400" wrap="square" tIns="91400">
            <a:spAutoFit/>
          </a:bodyPr>
          <a:lstStyle/>
          <a:p>
            <a:pPr indent="-355600" lvl="0" marL="457200" marR="0" rtl="0" algn="l">
              <a:lnSpc>
                <a:spcPct val="115000"/>
              </a:lnSpc>
              <a:spcBef>
                <a:spcPts val="0"/>
              </a:spcBef>
              <a:spcAft>
                <a:spcPts val="0"/>
              </a:spcAft>
              <a:buClr>
                <a:srgbClr val="000000"/>
              </a:buClr>
              <a:buSzPts val="2000"/>
              <a:buFont typeface="Open Sans"/>
              <a:buAutoNum type="arabicPeriod"/>
            </a:pPr>
            <a:r>
              <a:rPr b="0" i="0" lang="en-US" sz="2000" u="none" cap="none" strike="noStrike">
                <a:solidFill>
                  <a:srgbClr val="000000"/>
                </a:solidFill>
                <a:latin typeface="Open Sans"/>
                <a:ea typeface="Open Sans"/>
                <a:cs typeface="Open Sans"/>
                <a:sym typeface="Open Sans"/>
              </a:rPr>
              <a:t>Introduction</a:t>
            </a:r>
            <a:endParaRPr/>
          </a:p>
          <a:p>
            <a:pPr indent="-355600" lvl="0" marL="457200" marR="0" rtl="0" algn="l">
              <a:lnSpc>
                <a:spcPct val="115000"/>
              </a:lnSpc>
              <a:spcBef>
                <a:spcPts val="0"/>
              </a:spcBef>
              <a:spcAft>
                <a:spcPts val="0"/>
              </a:spcAft>
              <a:buClr>
                <a:srgbClr val="000000"/>
              </a:buClr>
              <a:buSzPts val="2000"/>
              <a:buFont typeface="Open Sans"/>
              <a:buAutoNum type="arabicPeriod"/>
            </a:pPr>
            <a:r>
              <a:rPr b="0" i="0" lang="en-US" sz="2000" u="none" cap="none" strike="noStrike">
                <a:solidFill>
                  <a:srgbClr val="000000"/>
                </a:solidFill>
                <a:latin typeface="Open Sans"/>
                <a:ea typeface="Open Sans"/>
                <a:cs typeface="Open Sans"/>
                <a:sym typeface="Open Sans"/>
              </a:rPr>
              <a:t>Data Exploration</a:t>
            </a:r>
            <a:endParaRPr/>
          </a:p>
          <a:p>
            <a:pPr indent="-355600" lvl="0" marL="457200" marR="0" rtl="0" algn="l">
              <a:lnSpc>
                <a:spcPct val="115000"/>
              </a:lnSpc>
              <a:spcBef>
                <a:spcPts val="0"/>
              </a:spcBef>
              <a:spcAft>
                <a:spcPts val="0"/>
              </a:spcAft>
              <a:buClr>
                <a:srgbClr val="000000"/>
              </a:buClr>
              <a:buSzPts val="2000"/>
              <a:buFont typeface="Open Sans"/>
              <a:buAutoNum type="arabicPeriod"/>
            </a:pPr>
            <a:r>
              <a:rPr b="0" i="0" lang="en-US" sz="2000" u="none" cap="none" strike="noStrike">
                <a:solidFill>
                  <a:srgbClr val="000000"/>
                </a:solidFill>
                <a:latin typeface="Open Sans"/>
                <a:ea typeface="Open Sans"/>
                <a:cs typeface="Open Sans"/>
                <a:sym typeface="Open Sans"/>
              </a:rPr>
              <a:t>Model Development</a:t>
            </a:r>
            <a:endParaRPr/>
          </a:p>
          <a:p>
            <a:pPr indent="-355600" lvl="0" marL="457200" marR="0" rtl="0" algn="l">
              <a:lnSpc>
                <a:spcPct val="115000"/>
              </a:lnSpc>
              <a:spcBef>
                <a:spcPts val="0"/>
              </a:spcBef>
              <a:spcAft>
                <a:spcPts val="0"/>
              </a:spcAft>
              <a:buClr>
                <a:srgbClr val="000000"/>
              </a:buClr>
              <a:buSzPts val="2000"/>
              <a:buFont typeface="Open Sans"/>
              <a:buAutoNum type="arabicPeriod"/>
            </a:pPr>
            <a:r>
              <a:rPr b="0" i="0" lang="en-US" sz="2000" u="none" cap="none" strike="noStrike">
                <a:solidFill>
                  <a:srgbClr val="000000"/>
                </a:solidFill>
                <a:latin typeface="Open Sans"/>
                <a:ea typeface="Open Sans"/>
                <a:cs typeface="Open Sans"/>
                <a:sym typeface="Open Sans"/>
              </a:rPr>
              <a:t>Interpretation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3"/>
          <p:cNvSpPr/>
          <p:nvPr/>
        </p:nvSpPr>
        <p:spPr>
          <a:xfrm>
            <a:off x="-15501" y="-19475"/>
            <a:ext cx="9191402" cy="840000"/>
          </a:xfrm>
          <a:prstGeom prst="rect">
            <a:avLst/>
          </a:prstGeom>
          <a:gradFill>
            <a:gsLst>
              <a:gs pos="0">
                <a:srgbClr val="1077D2"/>
              </a:gs>
              <a:gs pos="100000">
                <a:srgbClr val="093153"/>
              </a:gs>
            </a:gsLst>
            <a:lin ang="12000143" scaled="0"/>
          </a:gra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3"/>
          <p:cNvSpPr/>
          <p:nvPr/>
        </p:nvSpPr>
        <p:spPr>
          <a:xfrm>
            <a:off x="205025" y="1083299"/>
            <a:ext cx="8565600" cy="508505"/>
          </a:xfrm>
          <a:prstGeom prst="rect">
            <a:avLst/>
          </a:prstGeom>
          <a:noFill/>
          <a:ln>
            <a:noFill/>
          </a:ln>
        </p:spPr>
        <p:txBody>
          <a:bodyPr anchorCtr="0" anchor="t" bIns="91400" lIns="91400" spcFirstLastPara="1" rIns="91400" wrap="square" tIns="91400">
            <a:spAutoFit/>
          </a:bodyPr>
          <a:lstStyle/>
          <a:p>
            <a:pPr indent="0" lvl="0" marL="0" marR="0" rtl="0" algn="l">
              <a:lnSpc>
                <a:spcPct val="115000"/>
              </a:lnSpc>
              <a:spcBef>
                <a:spcPts val="0"/>
              </a:spcBef>
              <a:spcAft>
                <a:spcPts val="0"/>
              </a:spcAft>
              <a:buClr>
                <a:srgbClr val="000000"/>
              </a:buClr>
              <a:buSzPts val="2000"/>
              <a:buFont typeface="Open Sans"/>
              <a:buNone/>
            </a:pPr>
            <a:r>
              <a:rPr b="1" i="0" lang="en-US" sz="2000" u="none" cap="none" strike="noStrike">
                <a:solidFill>
                  <a:srgbClr val="000000"/>
                </a:solidFill>
                <a:latin typeface="Open Sans"/>
                <a:ea typeface="Open Sans"/>
                <a:cs typeface="Open Sans"/>
                <a:sym typeface="Open Sans"/>
              </a:rPr>
              <a:t>TARGET CUSTOMERS</a:t>
            </a:r>
            <a:endParaRPr b="1" i="0" sz="2000" u="none" cap="none" strike="noStrike">
              <a:solidFill>
                <a:srgbClr val="000000"/>
              </a:solidFill>
              <a:latin typeface="Open Sans"/>
              <a:ea typeface="Open Sans"/>
              <a:cs typeface="Open Sans"/>
              <a:sym typeface="Open Sans"/>
            </a:endParaRPr>
          </a:p>
        </p:txBody>
      </p:sp>
      <p:sp>
        <p:nvSpPr>
          <p:cNvPr id="72" name="Google Shape;72;p3"/>
          <p:cNvSpPr/>
          <p:nvPr/>
        </p:nvSpPr>
        <p:spPr>
          <a:xfrm>
            <a:off x="205025" y="2164724"/>
            <a:ext cx="4134600" cy="2573749"/>
          </a:xfrm>
          <a:prstGeom prst="rect">
            <a:avLst/>
          </a:prstGeom>
          <a:noFill/>
          <a:ln>
            <a:noFill/>
          </a:ln>
        </p:spPr>
        <p:txBody>
          <a:bodyPr anchorCtr="0" anchor="t" bIns="91400" lIns="91400" spcFirstLastPara="1" rIns="91400" wrap="square" tIns="91400">
            <a:spAutoFit/>
          </a:bodyPr>
          <a:lstStyle/>
          <a:p>
            <a:pPr indent="0" lvl="0" marL="0" marR="0" rtl="0" algn="l">
              <a:lnSpc>
                <a:spcPct val="115000"/>
              </a:lnSpc>
              <a:spcBef>
                <a:spcPts val="0"/>
              </a:spcBef>
              <a:spcAft>
                <a:spcPts val="0"/>
              </a:spcAft>
              <a:buClr>
                <a:srgbClr val="000000"/>
              </a:buClr>
              <a:buSzPts val="1500"/>
              <a:buFont typeface="Open Sans"/>
              <a:buNone/>
            </a:pPr>
            <a:r>
              <a:rPr b="0" i="0" lang="en-US" sz="1500" u="none" cap="none" strike="noStrike">
                <a:solidFill>
                  <a:srgbClr val="000000"/>
                </a:solidFill>
                <a:latin typeface="Open Sans"/>
                <a:ea typeface="Open Sans"/>
                <a:cs typeface="Open Sans"/>
                <a:sym typeface="Open Sans"/>
              </a:rPr>
              <a:t>From the raw data file provided. The three datasets provided, though important for different situations; Customer demographic dataset fit for the required task.</a:t>
            </a:r>
            <a:endParaRPr/>
          </a:p>
          <a:p>
            <a:pPr indent="0" lvl="0" marL="0" marR="0" rtl="0" algn="l">
              <a:lnSpc>
                <a:spcPct val="115000"/>
              </a:lnSpc>
              <a:spcBef>
                <a:spcPts val="0"/>
              </a:spcBef>
              <a:spcAft>
                <a:spcPts val="0"/>
              </a:spcAft>
              <a:buClr>
                <a:srgbClr val="000000"/>
              </a:buClr>
              <a:buSzPts val="1500"/>
              <a:buFont typeface="Open Sans"/>
              <a:buNone/>
            </a:pPr>
            <a:r>
              <a:t/>
            </a:r>
            <a:endParaRPr b="0" i="0" sz="15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500"/>
              <a:buFont typeface="Open Sans"/>
              <a:buNone/>
            </a:pPr>
            <a:r>
              <a:rPr b="0" i="0" lang="en-US" sz="1500" u="none" cap="none" strike="noStrike">
                <a:solidFill>
                  <a:srgbClr val="000000"/>
                </a:solidFill>
                <a:latin typeface="Open Sans"/>
                <a:ea typeface="Open Sans"/>
                <a:cs typeface="Open Sans"/>
                <a:sym typeface="Open Sans"/>
              </a:rPr>
              <a:t>For this analysis, the customers with the lowest purchases in the mass customer segment will be considered</a:t>
            </a:r>
            <a:endParaRPr b="0" i="0" sz="15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500"/>
              <a:buFont typeface="Open Sans"/>
              <a:buNone/>
            </a:pPr>
            <a:r>
              <a:t/>
            </a:r>
            <a:endParaRPr b="0" i="0" sz="1500" u="none" cap="none" strike="noStrike">
              <a:solidFill>
                <a:srgbClr val="000000"/>
              </a:solidFill>
              <a:latin typeface="Open Sans"/>
              <a:ea typeface="Open Sans"/>
              <a:cs typeface="Open Sans"/>
              <a:sym typeface="Open Sans"/>
            </a:endParaRPr>
          </a:p>
        </p:txBody>
      </p:sp>
      <p:grpSp>
        <p:nvGrpSpPr>
          <p:cNvPr id="73" name="Google Shape;73;p3"/>
          <p:cNvGrpSpPr/>
          <p:nvPr/>
        </p:nvGrpSpPr>
        <p:grpSpPr>
          <a:xfrm>
            <a:off x="4969922" y="2164723"/>
            <a:ext cx="3800704" cy="2649304"/>
            <a:chOff x="-1" y="-1"/>
            <a:chExt cx="3800702" cy="2649302"/>
          </a:xfrm>
        </p:grpSpPr>
        <p:sp>
          <p:nvSpPr>
            <p:cNvPr id="74" name="Google Shape;74;p3"/>
            <p:cNvSpPr/>
            <p:nvPr/>
          </p:nvSpPr>
          <p:spPr>
            <a:xfrm>
              <a:off x="-1" y="-1"/>
              <a:ext cx="3800702" cy="2649302"/>
            </a:xfrm>
            <a:prstGeom prst="rect">
              <a:avLst/>
            </a:prstGeom>
            <a:solidFill>
              <a:srgbClr val="EEEEE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666666"/>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3"/>
            <p:cNvSpPr/>
            <p:nvPr/>
          </p:nvSpPr>
          <p:spPr>
            <a:xfrm>
              <a:off x="-1" y="1124612"/>
              <a:ext cx="3800702" cy="400077"/>
            </a:xfrm>
            <a:prstGeom prst="rect">
              <a:avLst/>
            </a:prstGeom>
            <a:noFill/>
            <a:ln>
              <a:noFill/>
            </a:ln>
          </p:spPr>
          <p:txBody>
            <a:bodyPr anchorCtr="0" anchor="ctr" bIns="91400" lIns="91400" spcFirstLastPara="1" rIns="91400" wrap="square" tIns="91400">
              <a:spAutoFit/>
            </a:bodyPr>
            <a:lstStyle/>
            <a:p>
              <a:pPr indent="0" lvl="0" marL="0" marR="0" rtl="0" algn="ctr">
                <a:lnSpc>
                  <a:spcPct val="100000"/>
                </a:lnSpc>
                <a:spcBef>
                  <a:spcPts val="0"/>
                </a:spcBef>
                <a:spcAft>
                  <a:spcPts val="0"/>
                </a:spcAft>
                <a:buClr>
                  <a:srgbClr val="666666"/>
                </a:buClr>
                <a:buSzPts val="1400"/>
                <a:buFont typeface="Arial"/>
                <a:buNone/>
              </a:pPr>
              <a:r>
                <a:t/>
              </a:r>
              <a:endParaRPr b="0" i="0" sz="1400" u="none" cap="none" strike="noStrike">
                <a:solidFill>
                  <a:srgbClr val="666666"/>
                </a:solidFill>
                <a:latin typeface="Arial"/>
                <a:ea typeface="Arial"/>
                <a:cs typeface="Arial"/>
                <a:sym typeface="Arial"/>
              </a:endParaRPr>
            </a:p>
          </p:txBody>
        </p:sp>
      </p:grpSp>
      <p:graphicFrame>
        <p:nvGraphicFramePr>
          <p:cNvPr id="76" name="Google Shape;76;p3"/>
          <p:cNvGraphicFramePr/>
          <p:nvPr/>
        </p:nvGraphicFramePr>
        <p:xfrm>
          <a:off x="4969921" y="2164723"/>
          <a:ext cx="3000000" cy="3000000"/>
        </p:xfrm>
        <a:graphic>
          <a:graphicData uri="http://schemas.openxmlformats.org/drawingml/2006/table">
            <a:tbl>
              <a:tblPr>
                <a:noFill/>
                <a:tableStyleId>{91BC6163-8092-4379-9C2F-FFAC0FFA152A}</a:tableStyleId>
              </a:tblPr>
              <a:tblGrid>
                <a:gridCol w="1728475"/>
                <a:gridCol w="2072225"/>
              </a:tblGrid>
              <a:tr h="378475">
                <a:tc>
                  <a:txBody>
                    <a:bodyPr/>
                    <a:lstStyle/>
                    <a:p>
                      <a:pPr indent="0" lvl="0" marL="0" marR="0" rtl="0" algn="l">
                        <a:lnSpc>
                          <a:spcPct val="100000"/>
                        </a:lnSpc>
                        <a:spcBef>
                          <a:spcPts val="0"/>
                        </a:spcBef>
                        <a:spcAft>
                          <a:spcPts val="0"/>
                        </a:spcAft>
                        <a:buClr>
                          <a:schemeClr val="dk1"/>
                        </a:buClr>
                        <a:buSzPts val="1000"/>
                        <a:buFont typeface="Arial"/>
                        <a:buNone/>
                      </a:pPr>
                      <a:r>
                        <a:rPr lang="en-US" sz="1000" u="none" cap="none" strike="noStrike"/>
                        <a:t>past_3_years_bike_related_purchases</a:t>
                      </a:r>
                      <a:endParaRPr b="0" i="0" sz="1000" u="none" cap="none" strike="noStrike">
                        <a:solidFill>
                          <a:srgbClr val="000000"/>
                        </a:solidFill>
                        <a:latin typeface="Arial"/>
                        <a:ea typeface="Arial"/>
                        <a:cs typeface="Arial"/>
                        <a:sym typeface="Arial"/>
                      </a:endParaRPr>
                    </a:p>
                  </a:txBody>
                  <a:tcPr marT="9525" marB="0" marR="9525" marL="9525" anchor="b"/>
                </a:tc>
                <a:tc>
                  <a:txBody>
                    <a:bodyPr/>
                    <a:lstStyle/>
                    <a:p>
                      <a:pPr indent="0" lvl="0" marL="0" marR="0" rtl="0" algn="l">
                        <a:lnSpc>
                          <a:spcPct val="100000"/>
                        </a:lnSpc>
                        <a:spcBef>
                          <a:spcPts val="0"/>
                        </a:spcBef>
                        <a:spcAft>
                          <a:spcPts val="0"/>
                        </a:spcAft>
                        <a:buClr>
                          <a:schemeClr val="dk1"/>
                        </a:buClr>
                        <a:buSzPts val="1000"/>
                        <a:buFont typeface="Arial"/>
                        <a:buNone/>
                      </a:pPr>
                      <a:r>
                        <a:rPr lang="en-US" sz="1000" u="none" cap="none" strike="noStrike"/>
                        <a:t>(Multiple Items)</a:t>
                      </a:r>
                      <a:endParaRPr b="0" i="0" sz="1000" u="none" cap="none" strike="noStrike">
                        <a:solidFill>
                          <a:srgbClr val="000000"/>
                        </a:solidFill>
                        <a:latin typeface="Arial"/>
                        <a:ea typeface="Arial"/>
                        <a:cs typeface="Arial"/>
                        <a:sym typeface="Arial"/>
                      </a:endParaRPr>
                    </a:p>
                  </a:txBody>
                  <a:tcPr marT="9525" marB="0" marR="9525" marL="9525" anchor="b"/>
                </a:tc>
              </a:tr>
              <a:tr h="378475">
                <a:tc>
                  <a:txBody>
                    <a:bodyPr/>
                    <a:lstStyle/>
                    <a:p>
                      <a:pPr indent="0" lvl="0" marL="0" marR="0" rtl="0" algn="l">
                        <a:lnSpc>
                          <a:spcPct val="100000"/>
                        </a:lnSpc>
                        <a:spcBef>
                          <a:spcPts val="0"/>
                        </a:spcBef>
                        <a:spcAft>
                          <a:spcPts val="0"/>
                        </a:spcAft>
                        <a:buClr>
                          <a:schemeClr val="dk1"/>
                        </a:buClr>
                        <a:buSzPts val="1000"/>
                        <a:buFont typeface="Arial"/>
                        <a:buNone/>
                      </a:pPr>
                      <a:r>
                        <a:t/>
                      </a:r>
                      <a:endParaRPr b="0" i="0" sz="1000" u="none" cap="none" strike="noStrike">
                        <a:solidFill>
                          <a:srgbClr val="000000"/>
                        </a:solidFill>
                        <a:latin typeface="Arial"/>
                        <a:ea typeface="Arial"/>
                        <a:cs typeface="Arial"/>
                        <a:sym typeface="Arial"/>
                      </a:endParaRPr>
                    </a:p>
                  </a:txBody>
                  <a:tcPr marT="9525" marB="0" marR="9525" marL="9525" anchor="b"/>
                </a:tc>
                <a:tc>
                  <a:txBody>
                    <a:bodyPr/>
                    <a:lstStyle/>
                    <a:p>
                      <a:pPr indent="0" lvl="0" marL="0" marR="0" rtl="0" algn="l">
                        <a:lnSpc>
                          <a:spcPct val="100000"/>
                        </a:lnSpc>
                        <a:spcBef>
                          <a:spcPts val="0"/>
                        </a:spcBef>
                        <a:spcAft>
                          <a:spcPts val="0"/>
                        </a:spcAft>
                        <a:buClr>
                          <a:schemeClr val="dk1"/>
                        </a:buClr>
                        <a:buSzPts val="1000"/>
                        <a:buFont typeface="Arial"/>
                        <a:buNone/>
                      </a:pPr>
                      <a:r>
                        <a:t/>
                      </a:r>
                      <a:endParaRPr b="0" i="0" sz="1000" u="none" cap="none" strike="noStrike">
                        <a:solidFill>
                          <a:srgbClr val="000000"/>
                        </a:solidFill>
                        <a:latin typeface="Arial"/>
                        <a:ea typeface="Arial"/>
                        <a:cs typeface="Arial"/>
                        <a:sym typeface="Arial"/>
                      </a:endParaRPr>
                    </a:p>
                  </a:txBody>
                  <a:tcPr marT="9525" marB="0" marR="9525" marL="9525" anchor="b"/>
                </a:tc>
              </a:tr>
              <a:tr h="378475">
                <a:tc>
                  <a:txBody>
                    <a:bodyPr/>
                    <a:lstStyle/>
                    <a:p>
                      <a:pPr indent="0" lvl="0" marL="0" marR="0" rtl="0" algn="l">
                        <a:lnSpc>
                          <a:spcPct val="100000"/>
                        </a:lnSpc>
                        <a:spcBef>
                          <a:spcPts val="0"/>
                        </a:spcBef>
                        <a:spcAft>
                          <a:spcPts val="0"/>
                        </a:spcAft>
                        <a:buClr>
                          <a:schemeClr val="dk1"/>
                        </a:buClr>
                        <a:buSzPts val="1000"/>
                        <a:buFont typeface="Arial"/>
                        <a:buNone/>
                      </a:pPr>
                      <a:r>
                        <a:rPr lang="en-US" sz="1000" u="none" cap="none" strike="noStrike"/>
                        <a:t>Row Labels</a:t>
                      </a:r>
                      <a:endParaRPr b="0" i="0" sz="1000" u="none" cap="none" strike="noStrike">
                        <a:solidFill>
                          <a:srgbClr val="000000"/>
                        </a:solidFill>
                        <a:latin typeface="Arial"/>
                        <a:ea typeface="Arial"/>
                        <a:cs typeface="Arial"/>
                        <a:sym typeface="Arial"/>
                      </a:endParaRPr>
                    </a:p>
                  </a:txBody>
                  <a:tcPr marT="9525" marB="0" marR="9525" marL="9525" anchor="b"/>
                </a:tc>
                <a:tc>
                  <a:txBody>
                    <a:bodyPr/>
                    <a:lstStyle/>
                    <a:p>
                      <a:pPr indent="0" lvl="0" marL="0" marR="0" rtl="0" algn="l">
                        <a:lnSpc>
                          <a:spcPct val="100000"/>
                        </a:lnSpc>
                        <a:spcBef>
                          <a:spcPts val="0"/>
                        </a:spcBef>
                        <a:spcAft>
                          <a:spcPts val="0"/>
                        </a:spcAft>
                        <a:buClr>
                          <a:schemeClr val="dk1"/>
                        </a:buClr>
                        <a:buSzPts val="1000"/>
                        <a:buFont typeface="Arial"/>
                        <a:buNone/>
                      </a:pPr>
                      <a:r>
                        <a:rPr lang="en-US" sz="1000" u="none" cap="none" strike="noStrike"/>
                        <a:t>Sum of past_3_years_bike_related_purchases</a:t>
                      </a:r>
                      <a:endParaRPr b="0" i="0" sz="1000" u="none" cap="none" strike="noStrike">
                        <a:solidFill>
                          <a:srgbClr val="000000"/>
                        </a:solidFill>
                        <a:latin typeface="Arial"/>
                        <a:ea typeface="Arial"/>
                        <a:cs typeface="Arial"/>
                        <a:sym typeface="Arial"/>
                      </a:endParaRPr>
                    </a:p>
                  </a:txBody>
                  <a:tcPr marT="9525" marB="0" marR="9525" marL="9525" anchor="b"/>
                </a:tc>
              </a:tr>
              <a:tr h="378475">
                <a:tc>
                  <a:txBody>
                    <a:bodyPr/>
                    <a:lstStyle/>
                    <a:p>
                      <a:pPr indent="0" lvl="0" marL="0" marR="0" rtl="0" algn="l">
                        <a:lnSpc>
                          <a:spcPct val="100000"/>
                        </a:lnSpc>
                        <a:spcBef>
                          <a:spcPts val="0"/>
                        </a:spcBef>
                        <a:spcAft>
                          <a:spcPts val="0"/>
                        </a:spcAft>
                        <a:buClr>
                          <a:schemeClr val="dk1"/>
                        </a:buClr>
                        <a:buSzPts val="1000"/>
                        <a:buFont typeface="Arial"/>
                        <a:buNone/>
                      </a:pPr>
                      <a:r>
                        <a:rPr lang="en-US" sz="1000" u="none" cap="none" strike="noStrike"/>
                        <a:t>Mass Customer</a:t>
                      </a:r>
                      <a:endParaRPr b="0" i="0" sz="1000" u="none" cap="none" strike="noStrike">
                        <a:solidFill>
                          <a:srgbClr val="000000"/>
                        </a:solidFill>
                        <a:latin typeface="Arial"/>
                        <a:ea typeface="Arial"/>
                        <a:cs typeface="Arial"/>
                        <a:sym typeface="Arial"/>
                      </a:endParaRPr>
                    </a:p>
                  </a:txBody>
                  <a:tcPr marT="9525" marB="0" marR="9525" marL="9525" anchor="b"/>
                </a:tc>
                <a:tc>
                  <a:txBody>
                    <a:bodyPr/>
                    <a:lstStyle/>
                    <a:p>
                      <a:pPr indent="0" lvl="0" marL="0" marR="0" rtl="0" algn="r">
                        <a:lnSpc>
                          <a:spcPct val="100000"/>
                        </a:lnSpc>
                        <a:spcBef>
                          <a:spcPts val="0"/>
                        </a:spcBef>
                        <a:spcAft>
                          <a:spcPts val="0"/>
                        </a:spcAft>
                        <a:buClr>
                          <a:schemeClr val="dk1"/>
                        </a:buClr>
                        <a:buSzPts val="1000"/>
                        <a:buFont typeface="Arial"/>
                        <a:buNone/>
                      </a:pPr>
                      <a:r>
                        <a:rPr lang="en-US" sz="1000" u="none" cap="none" strike="noStrike"/>
                        <a:t>1054</a:t>
                      </a:r>
                      <a:endParaRPr b="0" i="0" sz="1000" u="none" cap="none" strike="noStrike">
                        <a:solidFill>
                          <a:srgbClr val="000000"/>
                        </a:solidFill>
                        <a:latin typeface="Arial"/>
                        <a:ea typeface="Arial"/>
                        <a:cs typeface="Arial"/>
                        <a:sym typeface="Arial"/>
                      </a:endParaRPr>
                    </a:p>
                  </a:txBody>
                  <a:tcPr marT="9525" marB="0" marR="9525" marL="9525" anchor="b"/>
                </a:tc>
              </a:tr>
              <a:tr h="378475">
                <a:tc>
                  <a:txBody>
                    <a:bodyPr/>
                    <a:lstStyle/>
                    <a:p>
                      <a:pPr indent="0" lvl="0" marL="0" marR="0" rtl="0" algn="l">
                        <a:lnSpc>
                          <a:spcPct val="100000"/>
                        </a:lnSpc>
                        <a:spcBef>
                          <a:spcPts val="0"/>
                        </a:spcBef>
                        <a:spcAft>
                          <a:spcPts val="0"/>
                        </a:spcAft>
                        <a:buClr>
                          <a:schemeClr val="dk1"/>
                        </a:buClr>
                        <a:buSzPts val="1000"/>
                        <a:buFont typeface="Arial"/>
                        <a:buNone/>
                      </a:pPr>
                      <a:r>
                        <a:rPr lang="en-US" sz="1000" u="none" cap="none" strike="noStrike"/>
                        <a:t>High Net Worth</a:t>
                      </a:r>
                      <a:endParaRPr b="0" i="0" sz="1000" u="none" cap="none" strike="noStrike">
                        <a:solidFill>
                          <a:srgbClr val="000000"/>
                        </a:solidFill>
                        <a:latin typeface="Arial"/>
                        <a:ea typeface="Arial"/>
                        <a:cs typeface="Arial"/>
                        <a:sym typeface="Arial"/>
                      </a:endParaRPr>
                    </a:p>
                  </a:txBody>
                  <a:tcPr marT="9525" marB="0" marR="9525" marL="9525" anchor="b"/>
                </a:tc>
                <a:tc>
                  <a:txBody>
                    <a:bodyPr/>
                    <a:lstStyle/>
                    <a:p>
                      <a:pPr indent="0" lvl="0" marL="0" marR="0" rtl="0" algn="r">
                        <a:lnSpc>
                          <a:spcPct val="100000"/>
                        </a:lnSpc>
                        <a:spcBef>
                          <a:spcPts val="0"/>
                        </a:spcBef>
                        <a:spcAft>
                          <a:spcPts val="0"/>
                        </a:spcAft>
                        <a:buClr>
                          <a:schemeClr val="dk1"/>
                        </a:buClr>
                        <a:buSzPts val="1000"/>
                        <a:buFont typeface="Arial"/>
                        <a:buNone/>
                      </a:pPr>
                      <a:r>
                        <a:rPr lang="en-US" sz="1000" u="none" cap="none" strike="noStrike"/>
                        <a:t>533</a:t>
                      </a:r>
                      <a:endParaRPr b="0" i="0" sz="1000" u="none" cap="none" strike="noStrike">
                        <a:solidFill>
                          <a:srgbClr val="000000"/>
                        </a:solidFill>
                        <a:latin typeface="Arial"/>
                        <a:ea typeface="Arial"/>
                        <a:cs typeface="Arial"/>
                        <a:sym typeface="Arial"/>
                      </a:endParaRPr>
                    </a:p>
                  </a:txBody>
                  <a:tcPr marT="9525" marB="0" marR="9525" marL="9525" anchor="b"/>
                </a:tc>
              </a:tr>
              <a:tr h="378475">
                <a:tc>
                  <a:txBody>
                    <a:bodyPr/>
                    <a:lstStyle/>
                    <a:p>
                      <a:pPr indent="0" lvl="0" marL="0" marR="0" rtl="0" algn="l">
                        <a:lnSpc>
                          <a:spcPct val="100000"/>
                        </a:lnSpc>
                        <a:spcBef>
                          <a:spcPts val="0"/>
                        </a:spcBef>
                        <a:spcAft>
                          <a:spcPts val="0"/>
                        </a:spcAft>
                        <a:buClr>
                          <a:schemeClr val="dk1"/>
                        </a:buClr>
                        <a:buSzPts val="1000"/>
                        <a:buFont typeface="Arial"/>
                        <a:buNone/>
                      </a:pPr>
                      <a:r>
                        <a:rPr lang="en-US" sz="1000" u="none" cap="none" strike="noStrike"/>
                        <a:t>Affluent Customer</a:t>
                      </a:r>
                      <a:endParaRPr b="0" i="0" sz="1000" u="none" cap="none" strike="noStrike">
                        <a:solidFill>
                          <a:srgbClr val="000000"/>
                        </a:solidFill>
                        <a:latin typeface="Arial"/>
                        <a:ea typeface="Arial"/>
                        <a:cs typeface="Arial"/>
                        <a:sym typeface="Arial"/>
                      </a:endParaRPr>
                    </a:p>
                  </a:txBody>
                  <a:tcPr marT="9525" marB="0" marR="9525" marL="9525" anchor="b"/>
                </a:tc>
                <a:tc>
                  <a:txBody>
                    <a:bodyPr/>
                    <a:lstStyle/>
                    <a:p>
                      <a:pPr indent="0" lvl="0" marL="0" marR="0" rtl="0" algn="r">
                        <a:lnSpc>
                          <a:spcPct val="100000"/>
                        </a:lnSpc>
                        <a:spcBef>
                          <a:spcPts val="0"/>
                        </a:spcBef>
                        <a:spcAft>
                          <a:spcPts val="0"/>
                        </a:spcAft>
                        <a:buClr>
                          <a:schemeClr val="dk1"/>
                        </a:buClr>
                        <a:buSzPts val="1000"/>
                        <a:buFont typeface="Arial"/>
                        <a:buNone/>
                      </a:pPr>
                      <a:r>
                        <a:rPr lang="en-US" sz="1000" u="none" cap="none" strike="noStrike"/>
                        <a:t>471</a:t>
                      </a:r>
                      <a:endParaRPr b="0" i="0" sz="1000" u="none" cap="none" strike="noStrike">
                        <a:solidFill>
                          <a:srgbClr val="000000"/>
                        </a:solidFill>
                        <a:latin typeface="Arial"/>
                        <a:ea typeface="Arial"/>
                        <a:cs typeface="Arial"/>
                        <a:sym typeface="Arial"/>
                      </a:endParaRPr>
                    </a:p>
                  </a:txBody>
                  <a:tcPr marT="9525" marB="0" marR="9525" marL="9525" anchor="b"/>
                </a:tc>
              </a:tr>
              <a:tr h="378475">
                <a:tc>
                  <a:txBody>
                    <a:bodyPr/>
                    <a:lstStyle/>
                    <a:p>
                      <a:pPr indent="0" lvl="0" marL="0" marR="0" rtl="0" algn="l">
                        <a:lnSpc>
                          <a:spcPct val="100000"/>
                        </a:lnSpc>
                        <a:spcBef>
                          <a:spcPts val="0"/>
                        </a:spcBef>
                        <a:spcAft>
                          <a:spcPts val="0"/>
                        </a:spcAft>
                        <a:buClr>
                          <a:schemeClr val="dk1"/>
                        </a:buClr>
                        <a:buSzPts val="1000"/>
                        <a:buFont typeface="Arial"/>
                        <a:buNone/>
                      </a:pPr>
                      <a:r>
                        <a:rPr lang="en-US" sz="1000" u="none" cap="none" strike="noStrike"/>
                        <a:t>Grand Total</a:t>
                      </a:r>
                      <a:endParaRPr b="0" i="0" sz="1000" u="none" cap="none" strike="noStrike">
                        <a:solidFill>
                          <a:srgbClr val="000000"/>
                        </a:solidFill>
                        <a:latin typeface="Arial"/>
                        <a:ea typeface="Arial"/>
                        <a:cs typeface="Arial"/>
                        <a:sym typeface="Arial"/>
                      </a:endParaRPr>
                    </a:p>
                  </a:txBody>
                  <a:tcPr marT="9525" marB="0" marR="9525" marL="9525" anchor="b"/>
                </a:tc>
                <a:tc>
                  <a:txBody>
                    <a:bodyPr/>
                    <a:lstStyle/>
                    <a:p>
                      <a:pPr indent="0" lvl="0" marL="0" marR="0" rtl="0" algn="r">
                        <a:lnSpc>
                          <a:spcPct val="100000"/>
                        </a:lnSpc>
                        <a:spcBef>
                          <a:spcPts val="0"/>
                        </a:spcBef>
                        <a:spcAft>
                          <a:spcPts val="0"/>
                        </a:spcAft>
                        <a:buClr>
                          <a:schemeClr val="dk1"/>
                        </a:buClr>
                        <a:buSzPts val="1000"/>
                        <a:buFont typeface="Arial"/>
                        <a:buNone/>
                      </a:pPr>
                      <a:r>
                        <a:rPr lang="en-US" sz="1000" u="none" cap="none" strike="noStrike"/>
                        <a:t>2058</a:t>
                      </a:r>
                      <a:endParaRPr b="0" i="0" sz="1000" u="none" cap="none" strike="noStrike">
                        <a:solidFill>
                          <a:srgbClr val="000000"/>
                        </a:solidFill>
                        <a:latin typeface="Arial"/>
                        <a:ea typeface="Arial"/>
                        <a:cs typeface="Arial"/>
                        <a:sym typeface="Arial"/>
                      </a:endParaRPr>
                    </a:p>
                  </a:txBody>
                  <a:tcPr marT="9525" marB="0" marR="9525" marL="9525" anchor="b"/>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4"/>
          <p:cNvSpPr/>
          <p:nvPr/>
        </p:nvSpPr>
        <p:spPr>
          <a:xfrm>
            <a:off x="-15501" y="-19475"/>
            <a:ext cx="9191402" cy="840000"/>
          </a:xfrm>
          <a:prstGeom prst="rect">
            <a:avLst/>
          </a:prstGeom>
          <a:gradFill>
            <a:gsLst>
              <a:gs pos="0">
                <a:srgbClr val="1077D2"/>
              </a:gs>
              <a:gs pos="100000">
                <a:srgbClr val="093153"/>
              </a:gs>
            </a:gsLst>
            <a:lin ang="12000143" scaled="0"/>
          </a:gra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4"/>
          <p:cNvSpPr/>
          <p:nvPr/>
        </p:nvSpPr>
        <p:spPr>
          <a:xfrm>
            <a:off x="205025" y="263974"/>
            <a:ext cx="8565600" cy="466642"/>
          </a:xfrm>
          <a:prstGeom prst="rect">
            <a:avLst/>
          </a:prstGeom>
          <a:noFill/>
          <a:ln>
            <a:noFill/>
          </a:ln>
        </p:spPr>
        <p:txBody>
          <a:bodyPr anchorCtr="0" anchor="t" bIns="91400" lIns="91400" spcFirstLastPara="1" rIns="91400" wrap="square" tIns="91400">
            <a:spAutoFit/>
          </a:bodyPr>
          <a:lstStyle/>
          <a:p>
            <a:pPr indent="0" lvl="0" marL="0" marR="0" rtl="0" algn="l">
              <a:lnSpc>
                <a:spcPct val="100000"/>
              </a:lnSpc>
              <a:spcBef>
                <a:spcPts val="0"/>
              </a:spcBef>
              <a:spcAft>
                <a:spcPts val="0"/>
              </a:spcAft>
              <a:buClr>
                <a:srgbClr val="FFFFFF"/>
              </a:buClr>
              <a:buSzPts val="2000"/>
              <a:buFont typeface="Arial"/>
              <a:buNone/>
            </a:pPr>
            <a:r>
              <a:rPr b="1" i="0" lang="en-US" sz="2000" u="none" cap="none" strike="noStrike">
                <a:solidFill>
                  <a:srgbClr val="FFFFFF"/>
                </a:solidFill>
                <a:latin typeface="Arial"/>
                <a:ea typeface="Arial"/>
                <a:cs typeface="Arial"/>
                <a:sym typeface="Arial"/>
              </a:rPr>
              <a:t>Data Exploration</a:t>
            </a:r>
            <a:endParaRPr/>
          </a:p>
        </p:txBody>
      </p:sp>
      <p:sp>
        <p:nvSpPr>
          <p:cNvPr id="83" name="Google Shape;83;p4"/>
          <p:cNvSpPr/>
          <p:nvPr/>
        </p:nvSpPr>
        <p:spPr>
          <a:xfrm>
            <a:off x="205025" y="990625"/>
            <a:ext cx="8295000" cy="3379200"/>
          </a:xfrm>
          <a:prstGeom prst="rect">
            <a:avLst/>
          </a:prstGeom>
          <a:noFill/>
          <a:ln>
            <a:noFill/>
          </a:ln>
        </p:spPr>
        <p:txBody>
          <a:bodyPr anchorCtr="0" anchor="t" bIns="91400" lIns="91400" spcFirstLastPara="1" rIns="91400" wrap="square" tIns="91400">
            <a:spAutoFit/>
          </a:bodyPr>
          <a:lstStyle/>
          <a:p>
            <a:pPr indent="0" lvl="0" marL="0" marR="0" rtl="0" algn="l">
              <a:lnSpc>
                <a:spcPct val="115000"/>
              </a:lnSpc>
              <a:spcBef>
                <a:spcPts val="0"/>
              </a:spcBef>
              <a:spcAft>
                <a:spcPts val="0"/>
              </a:spcAft>
              <a:buClr>
                <a:srgbClr val="000000"/>
              </a:buClr>
              <a:buSzPts val="1500"/>
              <a:buFont typeface="Open Sans"/>
              <a:buNone/>
            </a:pPr>
            <a:r>
              <a:t/>
            </a:r>
            <a:endParaRPr sz="1500">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500"/>
              <a:buFont typeface="Open Sans"/>
              <a:buNone/>
            </a:pPr>
            <a:r>
              <a:rPr lang="en-US" sz="1500">
                <a:latin typeface="Open Sans"/>
                <a:ea typeface="Open Sans"/>
                <a:cs typeface="Open Sans"/>
                <a:sym typeface="Open Sans"/>
              </a:rPr>
              <a:t>T</a:t>
            </a:r>
            <a:r>
              <a:rPr b="0" i="0" lang="en-US" sz="1500" u="none" cap="none" strike="noStrike">
                <a:solidFill>
                  <a:srgbClr val="000000"/>
                </a:solidFill>
                <a:latin typeface="Open Sans"/>
                <a:ea typeface="Open Sans"/>
                <a:cs typeface="Open Sans"/>
                <a:sym typeface="Open Sans"/>
              </a:rPr>
              <a:t>he relationship considered will be between the customers with the lowest amount of purchase in stated wealth segments. We can determine </a:t>
            </a:r>
            <a:r>
              <a:rPr lang="en-US" sz="1500">
                <a:solidFill>
                  <a:schemeClr val="dk1"/>
                </a:solidFill>
                <a:latin typeface="Open Sans"/>
                <a:ea typeface="Open Sans"/>
                <a:cs typeface="Open Sans"/>
                <a:sym typeface="Open Sans"/>
              </a:rPr>
              <a:t>whether the dataset is skewed towards a certain demographic and the data validity of the fields.</a:t>
            </a:r>
            <a:endParaRPr sz="1500">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500"/>
              <a:buFont typeface="Open Sans"/>
              <a:buNone/>
            </a:pPr>
            <a:r>
              <a:t/>
            </a:r>
            <a:endParaRPr sz="15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500"/>
              <a:buFont typeface="Open Sans"/>
              <a:buNone/>
            </a:pPr>
            <a:r>
              <a:rPr lang="en-US" sz="1500">
                <a:solidFill>
                  <a:schemeClr val="dk1"/>
                </a:solidFill>
                <a:latin typeface="Open Sans"/>
                <a:ea typeface="Open Sans"/>
                <a:cs typeface="Open Sans"/>
                <a:sym typeface="Open Sans"/>
              </a:rPr>
              <a:t>Skewed data will have to examined as they  impact results when using it to predict over the remaining customer base. Identify limitations surrounding the data and gather external data which may be useful for modelling purposes. This may include bringing in ABS data at different geographic levels and creating additional features for the model.</a:t>
            </a:r>
            <a:r>
              <a:rPr b="1" lang="en-US" sz="1300">
                <a:solidFill>
                  <a:schemeClr val="dk1"/>
                </a:solidFill>
                <a:latin typeface="Open Sans"/>
                <a:ea typeface="Open Sans"/>
                <a:cs typeface="Open Sans"/>
                <a:sym typeface="Open Sans"/>
              </a:rPr>
              <a:t> </a:t>
            </a:r>
            <a:endParaRPr sz="1500">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500"/>
              <a:buFont typeface="Open Sans"/>
              <a:buNone/>
            </a:pPr>
            <a:r>
              <a:t/>
            </a:r>
            <a:endParaRPr b="0" i="0" sz="15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500"/>
              <a:buFont typeface="Open Sans"/>
              <a:buNone/>
            </a:pPr>
            <a:r>
              <a:t/>
            </a:r>
            <a:endParaRPr sz="1500">
              <a:latin typeface="Open Sans"/>
              <a:ea typeface="Open Sans"/>
              <a:cs typeface="Open Sans"/>
              <a:sym typeface="Open Sans"/>
            </a:endParaRPr>
          </a:p>
          <a:p>
            <a:pPr indent="0" lvl="0" marL="0" rtl="0" algn="just">
              <a:lnSpc>
                <a:spcPct val="115000"/>
              </a:lnSpc>
              <a:spcBef>
                <a:spcPts val="0"/>
              </a:spcBef>
              <a:spcAft>
                <a:spcPts val="0"/>
              </a:spcAft>
              <a:buClr>
                <a:schemeClr val="dk1"/>
              </a:buClr>
              <a:buSzPts val="1500"/>
              <a:buFont typeface="Open Sans"/>
              <a:buNone/>
            </a:pPr>
            <a:r>
              <a:t/>
            </a:r>
            <a:endParaRPr sz="1500">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500"/>
              <a:buFont typeface="Open Sans"/>
              <a:buNone/>
            </a:pPr>
            <a:r>
              <a:t/>
            </a:r>
            <a:endParaRPr b="0" i="0" sz="1500" u="none" cap="none" strike="noStrike">
              <a:solidFill>
                <a:srgbClr val="000000"/>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5"/>
          <p:cNvSpPr/>
          <p:nvPr/>
        </p:nvSpPr>
        <p:spPr>
          <a:xfrm>
            <a:off x="-15501" y="-19475"/>
            <a:ext cx="9191402" cy="840000"/>
          </a:xfrm>
          <a:prstGeom prst="rect">
            <a:avLst/>
          </a:prstGeom>
          <a:gradFill>
            <a:gsLst>
              <a:gs pos="0">
                <a:srgbClr val="1077D2"/>
              </a:gs>
              <a:gs pos="100000">
                <a:srgbClr val="093153"/>
              </a:gs>
            </a:gsLst>
            <a:lin ang="12000143" scaled="0"/>
          </a:gra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5"/>
          <p:cNvSpPr/>
          <p:nvPr/>
        </p:nvSpPr>
        <p:spPr>
          <a:xfrm>
            <a:off x="205025" y="263974"/>
            <a:ext cx="8565600" cy="466642"/>
          </a:xfrm>
          <a:prstGeom prst="rect">
            <a:avLst/>
          </a:prstGeom>
          <a:noFill/>
          <a:ln>
            <a:noFill/>
          </a:ln>
        </p:spPr>
        <p:txBody>
          <a:bodyPr anchorCtr="0" anchor="t" bIns="91400" lIns="91400" spcFirstLastPara="1" rIns="91400" wrap="square" tIns="91400">
            <a:spAutoFit/>
          </a:bodyPr>
          <a:lstStyle/>
          <a:p>
            <a:pPr indent="0" lvl="0" marL="0" marR="0" rtl="0" algn="l">
              <a:lnSpc>
                <a:spcPct val="100000"/>
              </a:lnSpc>
              <a:spcBef>
                <a:spcPts val="0"/>
              </a:spcBef>
              <a:spcAft>
                <a:spcPts val="0"/>
              </a:spcAft>
              <a:buClr>
                <a:srgbClr val="FFFFFF"/>
              </a:buClr>
              <a:buSzPts val="2000"/>
              <a:buFont typeface="Arial"/>
              <a:buNone/>
            </a:pPr>
            <a:r>
              <a:rPr b="1" i="0" lang="en-US" sz="2000" u="none" cap="none" strike="noStrike">
                <a:solidFill>
                  <a:srgbClr val="FFFFFF"/>
                </a:solidFill>
                <a:latin typeface="Arial"/>
                <a:ea typeface="Arial"/>
                <a:cs typeface="Arial"/>
                <a:sym typeface="Arial"/>
              </a:rPr>
              <a:t>Model Development</a:t>
            </a:r>
            <a:endParaRPr/>
          </a:p>
        </p:txBody>
      </p:sp>
      <p:sp>
        <p:nvSpPr>
          <p:cNvPr id="90" name="Google Shape;90;p5"/>
          <p:cNvSpPr/>
          <p:nvPr/>
        </p:nvSpPr>
        <p:spPr>
          <a:xfrm>
            <a:off x="182585" y="820525"/>
            <a:ext cx="8565600" cy="508505"/>
          </a:xfrm>
          <a:prstGeom prst="rect">
            <a:avLst/>
          </a:prstGeom>
          <a:noFill/>
          <a:ln>
            <a:noFill/>
          </a:ln>
        </p:spPr>
        <p:txBody>
          <a:bodyPr anchorCtr="0" anchor="t" bIns="91400" lIns="91400" spcFirstLastPara="1" rIns="91400" wrap="square" tIns="91400">
            <a:spAutoFit/>
          </a:bodyPr>
          <a:lstStyle/>
          <a:p>
            <a:pPr indent="0" lvl="0" marL="0" marR="0" rtl="0" algn="l">
              <a:lnSpc>
                <a:spcPct val="115000"/>
              </a:lnSpc>
              <a:spcBef>
                <a:spcPts val="0"/>
              </a:spcBef>
              <a:spcAft>
                <a:spcPts val="0"/>
              </a:spcAft>
              <a:buClr>
                <a:srgbClr val="000000"/>
              </a:buClr>
              <a:buSzPts val="2000"/>
              <a:buFont typeface="Open Sans"/>
              <a:buNone/>
            </a:pPr>
            <a:r>
              <a:rPr b="1" i="0" lang="en-US" sz="2000" u="none" cap="none" strike="noStrike">
                <a:solidFill>
                  <a:srgbClr val="000000"/>
                </a:solidFill>
                <a:latin typeface="Open Sans"/>
                <a:ea typeface="Open Sans"/>
                <a:cs typeface="Open Sans"/>
                <a:sym typeface="Open Sans"/>
              </a:rPr>
              <a:t>Feature extraction, Data transformation and Modelling  </a:t>
            </a:r>
            <a:endParaRPr b="1" i="0" sz="2000" u="none" cap="none" strike="noStrike">
              <a:solidFill>
                <a:srgbClr val="000000"/>
              </a:solidFill>
              <a:latin typeface="Open Sans"/>
              <a:ea typeface="Open Sans"/>
              <a:cs typeface="Open Sans"/>
              <a:sym typeface="Open Sans"/>
            </a:endParaRPr>
          </a:p>
        </p:txBody>
      </p:sp>
      <p:sp>
        <p:nvSpPr>
          <p:cNvPr id="91" name="Google Shape;91;p5"/>
          <p:cNvSpPr/>
          <p:nvPr/>
        </p:nvSpPr>
        <p:spPr>
          <a:xfrm>
            <a:off x="205025" y="1247140"/>
            <a:ext cx="4134600" cy="3901036"/>
          </a:xfrm>
          <a:prstGeom prst="rect">
            <a:avLst/>
          </a:prstGeom>
          <a:noFill/>
          <a:ln>
            <a:noFill/>
          </a:ln>
        </p:spPr>
        <p:txBody>
          <a:bodyPr anchorCtr="0" anchor="t" bIns="91400" lIns="91400" spcFirstLastPara="1" rIns="91400" wrap="square" tIns="91400">
            <a:spAutoFit/>
          </a:bodyPr>
          <a:lstStyle/>
          <a:p>
            <a:pPr indent="0" lvl="0" marL="0" marR="0" rtl="0" algn="l">
              <a:lnSpc>
                <a:spcPct val="115000"/>
              </a:lnSpc>
              <a:spcBef>
                <a:spcPts val="0"/>
              </a:spcBef>
              <a:spcAft>
                <a:spcPts val="0"/>
              </a:spcAft>
              <a:buClr>
                <a:srgbClr val="000000"/>
              </a:buClr>
              <a:buSzPts val="1500"/>
              <a:buFont typeface="Open Sans"/>
              <a:buNone/>
            </a:pPr>
            <a:r>
              <a:rPr b="0" i="0" lang="en-US" sz="1500" u="none" cap="none" strike="noStrike">
                <a:solidFill>
                  <a:srgbClr val="000000"/>
                </a:solidFill>
                <a:latin typeface="Open Sans"/>
                <a:ea typeface="Open Sans"/>
                <a:cs typeface="Open Sans"/>
                <a:sym typeface="Open Sans"/>
              </a:rPr>
              <a:t>The attributes extracted to be used as a model will be culled from the Customer demographic sheets.</a:t>
            </a:r>
            <a:endParaRPr/>
          </a:p>
          <a:p>
            <a:pPr indent="0" lvl="0" marL="0" marR="0" rtl="0" algn="l">
              <a:lnSpc>
                <a:spcPct val="115000"/>
              </a:lnSpc>
              <a:spcBef>
                <a:spcPts val="0"/>
              </a:spcBef>
              <a:spcAft>
                <a:spcPts val="0"/>
              </a:spcAft>
              <a:buClr>
                <a:srgbClr val="000000"/>
              </a:buClr>
              <a:buSzPts val="1500"/>
              <a:buFont typeface="Open Sans"/>
              <a:buNone/>
            </a:pPr>
            <a:r>
              <a:t/>
            </a:r>
            <a:endParaRPr b="0" i="0" sz="15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500"/>
              <a:buFont typeface="Open Sans"/>
              <a:buNone/>
            </a:pPr>
            <a:r>
              <a:rPr b="0" i="0" lang="en-US" sz="1500" u="none" cap="none" strike="noStrike">
                <a:solidFill>
                  <a:srgbClr val="000000"/>
                </a:solidFill>
                <a:latin typeface="Open Sans"/>
                <a:ea typeface="Open Sans"/>
                <a:cs typeface="Open Sans"/>
                <a:sym typeface="Open Sans"/>
              </a:rPr>
              <a:t>Number of purchases below ten (10) in the wealth segment containing Mass customers will only be considered.</a:t>
            </a:r>
            <a:endParaRPr/>
          </a:p>
          <a:p>
            <a:pPr indent="0" lvl="0" marL="0" marR="0" rtl="0" algn="l">
              <a:lnSpc>
                <a:spcPct val="115000"/>
              </a:lnSpc>
              <a:spcBef>
                <a:spcPts val="0"/>
              </a:spcBef>
              <a:spcAft>
                <a:spcPts val="0"/>
              </a:spcAft>
              <a:buClr>
                <a:srgbClr val="000000"/>
              </a:buClr>
              <a:buSzPts val="1500"/>
              <a:buFont typeface="Open Sans"/>
              <a:buNone/>
            </a:pPr>
            <a:r>
              <a:t/>
            </a:r>
            <a:endParaRPr b="0" i="0" sz="15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500"/>
              <a:buFont typeface="Open Sans"/>
              <a:buNone/>
            </a:pPr>
            <a:r>
              <a:rPr b="0" i="0" lang="en-US" sz="1500" u="none" cap="none" strike="noStrike">
                <a:solidFill>
                  <a:srgbClr val="000000"/>
                </a:solidFill>
                <a:latin typeface="Open Sans"/>
                <a:ea typeface="Open Sans"/>
                <a:cs typeface="Open Sans"/>
                <a:sym typeface="Open Sans"/>
              </a:rPr>
              <a:t>The names and addresses of this customers will be used as in order to target the customers.</a:t>
            </a:r>
            <a:endParaRPr/>
          </a:p>
          <a:p>
            <a:pPr indent="0" lvl="0" marL="0" marR="0" rtl="0" algn="l">
              <a:lnSpc>
                <a:spcPct val="115000"/>
              </a:lnSpc>
              <a:spcBef>
                <a:spcPts val="0"/>
              </a:spcBef>
              <a:spcAft>
                <a:spcPts val="0"/>
              </a:spcAft>
              <a:buClr>
                <a:srgbClr val="000000"/>
              </a:buClr>
              <a:buSzPts val="1500"/>
              <a:buFont typeface="Open Sans"/>
              <a:buNone/>
            </a:pPr>
            <a:r>
              <a:t/>
            </a:r>
            <a:endParaRPr b="0" i="0" sz="15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500"/>
              <a:buFont typeface="Open Sans"/>
              <a:buNone/>
            </a:pPr>
            <a:r>
              <a:rPr b="0" i="0" lang="en-US" sz="1500" u="none" cap="none" strike="noStrike">
                <a:solidFill>
                  <a:srgbClr val="000000"/>
                </a:solidFill>
                <a:latin typeface="Open Sans"/>
                <a:ea typeface="Open Sans"/>
                <a:cs typeface="Open Sans"/>
                <a:sym typeface="Open Sans"/>
              </a:rPr>
              <a:t>A graph representing this is shown on the right.</a:t>
            </a:r>
            <a:endParaRPr b="0" i="0" sz="1500" u="none" cap="none" strike="noStrike">
              <a:solidFill>
                <a:srgbClr val="000000"/>
              </a:solidFill>
              <a:latin typeface="Open Sans"/>
              <a:ea typeface="Open Sans"/>
              <a:cs typeface="Open Sans"/>
              <a:sym typeface="Open Sans"/>
            </a:endParaRPr>
          </a:p>
        </p:txBody>
      </p:sp>
      <p:grpSp>
        <p:nvGrpSpPr>
          <p:cNvPr id="92" name="Google Shape;92;p5"/>
          <p:cNvGrpSpPr/>
          <p:nvPr/>
        </p:nvGrpSpPr>
        <p:grpSpPr>
          <a:xfrm>
            <a:off x="4812318" y="2059620"/>
            <a:ext cx="3958359" cy="2649304"/>
            <a:chOff x="-157656" y="-105104"/>
            <a:chExt cx="3958357" cy="2649302"/>
          </a:xfrm>
        </p:grpSpPr>
        <p:sp>
          <p:nvSpPr>
            <p:cNvPr id="93" name="Google Shape;93;p5"/>
            <p:cNvSpPr/>
            <p:nvPr/>
          </p:nvSpPr>
          <p:spPr>
            <a:xfrm>
              <a:off x="-157656" y="-105104"/>
              <a:ext cx="3800702" cy="2649302"/>
            </a:xfrm>
            <a:prstGeom prst="rect">
              <a:avLst/>
            </a:prstGeom>
            <a:solidFill>
              <a:srgbClr val="EEEEE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666666"/>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5"/>
            <p:cNvSpPr/>
            <p:nvPr/>
          </p:nvSpPr>
          <p:spPr>
            <a:xfrm>
              <a:off x="-1" y="1124611"/>
              <a:ext cx="3800702" cy="400077"/>
            </a:xfrm>
            <a:prstGeom prst="rect">
              <a:avLst/>
            </a:prstGeom>
            <a:noFill/>
            <a:ln>
              <a:noFill/>
            </a:ln>
          </p:spPr>
          <p:txBody>
            <a:bodyPr anchorCtr="0" anchor="ctr" bIns="91400" lIns="91400" spcFirstLastPara="1" rIns="91400" wrap="square" tIns="91400">
              <a:spAutoFit/>
            </a:bodyPr>
            <a:lstStyle/>
            <a:p>
              <a:pPr indent="0" lvl="0" marL="0" marR="0" rtl="0" algn="ctr">
                <a:lnSpc>
                  <a:spcPct val="100000"/>
                </a:lnSpc>
                <a:spcBef>
                  <a:spcPts val="0"/>
                </a:spcBef>
                <a:spcAft>
                  <a:spcPts val="0"/>
                </a:spcAft>
                <a:buClr>
                  <a:srgbClr val="666666"/>
                </a:buClr>
                <a:buSzPts val="1400"/>
                <a:buFont typeface="Arial"/>
                <a:buNone/>
              </a:pPr>
              <a:r>
                <a:t/>
              </a:r>
              <a:endParaRPr b="0" i="0" sz="1400" u="none" cap="none" strike="noStrike">
                <a:solidFill>
                  <a:srgbClr val="666666"/>
                </a:solidFill>
                <a:latin typeface="Arial"/>
                <a:ea typeface="Arial"/>
                <a:cs typeface="Arial"/>
                <a:sym typeface="Arial"/>
              </a:endParaRPr>
            </a:p>
          </p:txBody>
        </p:sp>
      </p:grpSp>
      <p:graphicFrame>
        <p:nvGraphicFramePr>
          <p:cNvPr id="95" name="Google Shape;95;p5"/>
          <p:cNvGraphicFramePr/>
          <p:nvPr/>
        </p:nvGraphicFramePr>
        <p:xfrm>
          <a:off x="4922002" y="2253678"/>
          <a:ext cx="3691020" cy="2282208"/>
        </p:xfrm>
        <a:graphic>
          <a:graphicData uri="http://schemas.openxmlformats.org/drawingml/2006/chart">
            <c:chart r:id="rId3"/>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6"/>
          <p:cNvSpPr/>
          <p:nvPr/>
        </p:nvSpPr>
        <p:spPr>
          <a:xfrm>
            <a:off x="-15501" y="-19475"/>
            <a:ext cx="9191402" cy="840000"/>
          </a:xfrm>
          <a:prstGeom prst="rect">
            <a:avLst/>
          </a:prstGeom>
          <a:gradFill>
            <a:gsLst>
              <a:gs pos="0">
                <a:srgbClr val="1077D2"/>
              </a:gs>
              <a:gs pos="100000">
                <a:srgbClr val="093153"/>
              </a:gs>
            </a:gsLst>
            <a:lin ang="12000143" scaled="0"/>
          </a:gra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6"/>
          <p:cNvSpPr/>
          <p:nvPr/>
        </p:nvSpPr>
        <p:spPr>
          <a:xfrm>
            <a:off x="205025" y="263974"/>
            <a:ext cx="8565600" cy="758742"/>
          </a:xfrm>
          <a:prstGeom prst="rect">
            <a:avLst/>
          </a:prstGeom>
          <a:noFill/>
          <a:ln>
            <a:noFill/>
          </a:ln>
        </p:spPr>
        <p:txBody>
          <a:bodyPr anchorCtr="0" anchor="t" bIns="91400" lIns="91400" spcFirstLastPara="1" rIns="91400" wrap="square" tIns="91400">
            <a:spAutoFit/>
          </a:bodyPr>
          <a:lstStyle/>
          <a:p>
            <a:pPr indent="0" lvl="0" marL="0" marR="0" rtl="0" algn="l">
              <a:lnSpc>
                <a:spcPct val="100000"/>
              </a:lnSpc>
              <a:spcBef>
                <a:spcPts val="0"/>
              </a:spcBef>
              <a:spcAft>
                <a:spcPts val="0"/>
              </a:spcAft>
              <a:buClr>
                <a:srgbClr val="FFFFFF"/>
              </a:buClr>
              <a:buSzPts val="2000"/>
              <a:buFont typeface="Arial"/>
              <a:buNone/>
            </a:pPr>
            <a:r>
              <a:rPr b="1" i="0" lang="en-US" sz="2000" u="none" cap="none" strike="noStrike">
                <a:solidFill>
                  <a:srgbClr val="FFFFFF"/>
                </a:solidFill>
                <a:latin typeface="Arial"/>
                <a:ea typeface="Arial"/>
                <a:cs typeface="Arial"/>
                <a:sym typeface="Arial"/>
              </a:rPr>
              <a:t>Interpretation</a:t>
            </a:r>
            <a:endParaRPr/>
          </a:p>
        </p:txBody>
      </p:sp>
      <p:sp>
        <p:nvSpPr>
          <p:cNvPr id="102" name="Google Shape;102;p6"/>
          <p:cNvSpPr/>
          <p:nvPr/>
        </p:nvSpPr>
        <p:spPr>
          <a:xfrm>
            <a:off x="205025" y="1083299"/>
            <a:ext cx="8565600" cy="508505"/>
          </a:xfrm>
          <a:prstGeom prst="rect">
            <a:avLst/>
          </a:prstGeom>
          <a:noFill/>
          <a:ln>
            <a:noFill/>
          </a:ln>
        </p:spPr>
        <p:txBody>
          <a:bodyPr anchorCtr="0" anchor="t" bIns="91400" lIns="91400" spcFirstLastPara="1" rIns="91400" wrap="square" tIns="91400">
            <a:spAutoFit/>
          </a:bodyPr>
          <a:lstStyle/>
          <a:p>
            <a:pPr indent="0" lvl="0" marL="0" marR="0" rtl="0" algn="l">
              <a:lnSpc>
                <a:spcPct val="115000"/>
              </a:lnSpc>
              <a:spcBef>
                <a:spcPts val="0"/>
              </a:spcBef>
              <a:spcAft>
                <a:spcPts val="0"/>
              </a:spcAft>
              <a:buClr>
                <a:srgbClr val="000000"/>
              </a:buClr>
              <a:buSzPts val="2000"/>
              <a:buFont typeface="Open Sans"/>
              <a:buNone/>
            </a:pPr>
            <a:r>
              <a:t/>
            </a:r>
            <a:endParaRPr b="1" i="0" sz="2000" u="none" cap="none" strike="noStrike">
              <a:solidFill>
                <a:srgbClr val="000000"/>
              </a:solidFill>
              <a:latin typeface="Open Sans"/>
              <a:ea typeface="Open Sans"/>
              <a:cs typeface="Open Sans"/>
              <a:sym typeface="Open Sans"/>
            </a:endParaRPr>
          </a:p>
        </p:txBody>
      </p:sp>
      <p:sp>
        <p:nvSpPr>
          <p:cNvPr id="103" name="Google Shape;103;p6"/>
          <p:cNvSpPr/>
          <p:nvPr/>
        </p:nvSpPr>
        <p:spPr>
          <a:xfrm>
            <a:off x="205025" y="2164724"/>
            <a:ext cx="4134600" cy="436851"/>
          </a:xfrm>
          <a:prstGeom prst="rect">
            <a:avLst/>
          </a:prstGeom>
          <a:noFill/>
          <a:ln>
            <a:noFill/>
          </a:ln>
        </p:spPr>
        <p:txBody>
          <a:bodyPr anchorCtr="0" anchor="t" bIns="91400" lIns="91400" spcFirstLastPara="1" rIns="91400" wrap="square" tIns="91400">
            <a:spAutoFit/>
          </a:bodyPr>
          <a:lstStyle/>
          <a:p>
            <a:pPr indent="0" lvl="0" marL="0" marR="0" rtl="0" algn="l">
              <a:lnSpc>
                <a:spcPct val="115000"/>
              </a:lnSpc>
              <a:spcBef>
                <a:spcPts val="0"/>
              </a:spcBef>
              <a:spcAft>
                <a:spcPts val="0"/>
              </a:spcAft>
              <a:buClr>
                <a:srgbClr val="000000"/>
              </a:buClr>
              <a:buSzPts val="1500"/>
              <a:buFont typeface="Open Sans"/>
              <a:buNone/>
            </a:pPr>
            <a:r>
              <a:t/>
            </a:r>
            <a:endParaRPr b="0" i="0" sz="1500" u="none" cap="none" strike="noStrike">
              <a:solidFill>
                <a:srgbClr val="000000"/>
              </a:solidFill>
              <a:latin typeface="Open Sans"/>
              <a:ea typeface="Open Sans"/>
              <a:cs typeface="Open Sans"/>
              <a:sym typeface="Open Sans"/>
            </a:endParaRPr>
          </a:p>
        </p:txBody>
      </p:sp>
      <p:grpSp>
        <p:nvGrpSpPr>
          <p:cNvPr id="104" name="Google Shape;104;p6"/>
          <p:cNvGrpSpPr/>
          <p:nvPr/>
        </p:nvGrpSpPr>
        <p:grpSpPr>
          <a:xfrm>
            <a:off x="4969973" y="2164723"/>
            <a:ext cx="3800704" cy="2649304"/>
            <a:chOff x="-1" y="-1"/>
            <a:chExt cx="3800702" cy="2649302"/>
          </a:xfrm>
        </p:grpSpPr>
        <p:sp>
          <p:nvSpPr>
            <p:cNvPr id="105" name="Google Shape;105;p6"/>
            <p:cNvSpPr/>
            <p:nvPr/>
          </p:nvSpPr>
          <p:spPr>
            <a:xfrm>
              <a:off x="-1" y="-1"/>
              <a:ext cx="3800702" cy="2649302"/>
            </a:xfrm>
            <a:prstGeom prst="rect">
              <a:avLst/>
            </a:prstGeom>
            <a:solidFill>
              <a:srgbClr val="EEEEE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666666"/>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6"/>
            <p:cNvSpPr/>
            <p:nvPr/>
          </p:nvSpPr>
          <p:spPr>
            <a:xfrm>
              <a:off x="-1" y="1124611"/>
              <a:ext cx="3800702" cy="400077"/>
            </a:xfrm>
            <a:prstGeom prst="rect">
              <a:avLst/>
            </a:prstGeom>
            <a:noFill/>
            <a:ln>
              <a:noFill/>
            </a:ln>
          </p:spPr>
          <p:txBody>
            <a:bodyPr anchorCtr="0" anchor="ctr" bIns="91400" lIns="91400" spcFirstLastPara="1" rIns="91400" wrap="square" tIns="91400">
              <a:spAutoFit/>
            </a:bodyPr>
            <a:lstStyle/>
            <a:p>
              <a:pPr indent="0" lvl="0" marL="0" marR="0" rtl="0" algn="ctr">
                <a:lnSpc>
                  <a:spcPct val="100000"/>
                </a:lnSpc>
                <a:spcBef>
                  <a:spcPts val="0"/>
                </a:spcBef>
                <a:spcAft>
                  <a:spcPts val="0"/>
                </a:spcAft>
                <a:buClr>
                  <a:srgbClr val="666666"/>
                </a:buClr>
                <a:buSzPts val="1400"/>
                <a:buFont typeface="Arial"/>
                <a:buNone/>
              </a:pPr>
              <a:r>
                <a:t/>
              </a:r>
              <a:endParaRPr b="0" i="0" sz="1400" u="none" cap="none" strike="noStrike">
                <a:solidFill>
                  <a:srgbClr val="666666"/>
                </a:solidFill>
                <a:latin typeface="Arial"/>
                <a:ea typeface="Arial"/>
                <a:cs typeface="Arial"/>
                <a:sym typeface="Arial"/>
              </a:endParaRPr>
            </a:p>
          </p:txBody>
        </p:sp>
      </p:grpSp>
      <p:sp>
        <p:nvSpPr>
          <p:cNvPr id="107" name="Google Shape;107;p6"/>
          <p:cNvSpPr txBox="1"/>
          <p:nvPr/>
        </p:nvSpPr>
        <p:spPr>
          <a:xfrm>
            <a:off x="294197" y="1591804"/>
            <a:ext cx="4193628" cy="3108541"/>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As shown, the graph illustrates why only the mass customers will only be considered.</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Firstly, instructions state that only 1000 customers will first be targeted. Mass customers are targeted because they are more likely to purchase products in bulk, if contacted than customers in other segments.</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The graph shows customers illustrates the amount of customers who have purchased less than 10 items in the last 3 years.</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108" name="Google Shape;108;p6"/>
          <p:cNvGraphicFramePr/>
          <p:nvPr/>
        </p:nvGraphicFramePr>
        <p:xfrm>
          <a:off x="5279302" y="2301357"/>
          <a:ext cx="3491323" cy="2376487"/>
        </p:xfrm>
        <a:graphic>
          <a:graphicData uri="http://schemas.openxmlformats.org/drawingml/2006/chart">
            <c:chart r:id="rId3"/>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Brigid Echikwu</dc:creator>
</cp:coreProperties>
</file>